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6"/>
  </p:notesMasterIdLst>
  <p:sldIdLst>
    <p:sldId id="407" r:id="rId2"/>
    <p:sldId id="259" r:id="rId3"/>
    <p:sldId id="420" r:id="rId4"/>
    <p:sldId id="405" r:id="rId5"/>
    <p:sldId id="331" r:id="rId6"/>
    <p:sldId id="301" r:id="rId7"/>
    <p:sldId id="297" r:id="rId8"/>
    <p:sldId id="313" r:id="rId9"/>
    <p:sldId id="333" r:id="rId10"/>
    <p:sldId id="363" r:id="rId11"/>
    <p:sldId id="364" r:id="rId12"/>
    <p:sldId id="365" r:id="rId13"/>
    <p:sldId id="366" r:id="rId14"/>
    <p:sldId id="332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9F246386-0B80-AC47-ABDE-7FE7D262C60D}">
          <p14:sldIdLst>
            <p14:sldId id="407"/>
            <p14:sldId id="259"/>
            <p14:sldId id="420"/>
            <p14:sldId id="405"/>
          </p14:sldIdLst>
        </p14:section>
        <p14:section name="Template" id="{E3207A7C-7F3F-6D4D-9839-DFADB0098F91}">
          <p14:sldIdLst/>
        </p14:section>
        <p14:section name="Josh" id="{8113F51C-EDEA-7641-80A3-A08E0B84C8A6}">
          <p14:sldIdLst>
            <p14:sldId id="331"/>
            <p14:sldId id="301"/>
            <p14:sldId id="297"/>
            <p14:sldId id="313"/>
            <p14:sldId id="333"/>
            <p14:sldId id="363"/>
            <p14:sldId id="364"/>
            <p14:sldId id="365"/>
            <p14:sldId id="366"/>
          </p14:sldIdLst>
        </p14:section>
        <p14:section name="Aaron" id="{1E1EAE7B-D2E1-5A44-A7C0-7CEBDA5A3DC3}">
          <p14:sldIdLst/>
        </p14:section>
        <p14:section name="Ryan" id="{EFE8AA9C-9257-8846-8550-A71A450EFBE6}">
          <p14:sldIdLst/>
        </p14:section>
        <p14:section name="Q&amp;A" id="{11FBD562-8471-5E42-AFD3-937174D2E892}">
          <p14:sldIdLst>
            <p14:sldId id="33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A9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483"/>
    <p:restoredTop sz="90612"/>
  </p:normalViewPr>
  <p:slideViewPr>
    <p:cSldViewPr snapToGrid="0" snapToObjects="1">
      <p:cViewPr varScale="1">
        <p:scale>
          <a:sx n="115" d="100"/>
          <a:sy n="115" d="100"/>
        </p:scale>
        <p:origin x="1088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4BD405-8247-414B-96C0-FF0C83A3A5A8}" type="datetimeFigureOut">
              <a:rPr lang="en-US" smtClean="0"/>
              <a:t>8/12/22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657827-D709-0D4E-B2F5-DCBCE902FD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142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657827-D709-0D4E-B2F5-DCBCE902FDA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4589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38240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657827-D709-0D4E-B2F5-DCBCE902FDA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0184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app.any.run</a:t>
            </a:r>
            <a:r>
              <a:rPr lang="en-US" dirty="0"/>
              <a:t>/tasks/02acde87-c3e9-420b-b524-815baac3acb0/#</a:t>
            </a:r>
          </a:p>
          <a:p>
            <a:endParaRPr lang="en-US" dirty="0"/>
          </a:p>
          <a:p>
            <a:r>
              <a:rPr lang="en-US" dirty="0"/>
              <a:t>first – it’s an excel doc, so what type of macros are we seeing? use </a:t>
            </a:r>
            <a:r>
              <a:rPr lang="en-US" dirty="0" err="1"/>
              <a:t>oledump</a:t>
            </a:r>
            <a:r>
              <a:rPr lang="en-US" dirty="0"/>
              <a:t> and there are no VBA macros. Let’s turn to </a:t>
            </a:r>
            <a:r>
              <a:rPr lang="en-US" dirty="0" err="1"/>
              <a:t>XLMDeobfuscator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yep – there are results, so we can start with XLM macros.  Keep in mind, these tools won’t always work. Sometimes they fail as malware authors throw new obfuscation techniques at them – yes, it’s a constant back and forth.</a:t>
            </a:r>
          </a:p>
          <a:p>
            <a:endParaRPr lang="en-US" dirty="0"/>
          </a:p>
          <a:p>
            <a:r>
              <a:rPr lang="en-US" dirty="0"/>
              <a:t>notice the auto-open, it points to the workbook/cell to begin – let’s trace this a bit more on the next slide.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657827-D709-0D4E-B2F5-DCBCE902FDA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741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I’ll often use the Office IDE to analyze </a:t>
            </a:r>
            <a:r>
              <a:rPr lang="en-US" dirty="0" err="1"/>
              <a:t>maldocs</a:t>
            </a:r>
            <a:r>
              <a:rPr lang="en-US" dirty="0"/>
              <a:t>, in particular to use the debugger but more on that in a moment.</a:t>
            </a:r>
          </a:p>
          <a:p>
            <a:endParaRPr lang="en-US" dirty="0"/>
          </a:p>
          <a:p>
            <a:r>
              <a:rPr lang="en-US" dirty="0"/>
              <a:t>image 1 shows that there is only one workbook and we can’t unhide any other. but the </a:t>
            </a:r>
            <a:r>
              <a:rPr lang="en-US" dirty="0" err="1"/>
              <a:t>XLMDeob</a:t>
            </a:r>
            <a:r>
              <a:rPr lang="en-US" dirty="0"/>
              <a:t> says that the entry point is c1zB0vasNo. so where is it?</a:t>
            </a:r>
          </a:p>
          <a:p>
            <a:endParaRPr lang="en-US" dirty="0"/>
          </a:p>
          <a:p>
            <a:r>
              <a:rPr lang="en-US" dirty="0"/>
              <a:t>image 2 shows using the </a:t>
            </a:r>
            <a:r>
              <a:rPr lang="en-US" dirty="0" err="1"/>
              <a:t>plugin_biff</a:t>
            </a:r>
            <a:r>
              <a:rPr lang="en-US" dirty="0"/>
              <a:t> to see these hidden worksheets. Now, if we want to ”unhide” them </a:t>
            </a:r>
          </a:p>
          <a:p>
            <a:endParaRPr lang="en-US" dirty="0"/>
          </a:p>
          <a:p>
            <a:r>
              <a:rPr lang="en-US" dirty="0"/>
              <a:t>image 3 shows using the plugin biff to view hex data about the workbook, which allows us to search in a hex editor and change the “02 01 0A 00” to “00 01 0A 00”. - 02 = very hidden, 01 = hidden, 00 visible. only 02 can not be toggled by the Excel GUI.</a:t>
            </a:r>
          </a:p>
          <a:p>
            <a:endParaRPr lang="en-US" dirty="0"/>
          </a:p>
          <a:p>
            <a:r>
              <a:rPr lang="en-US" dirty="0"/>
              <a:t>image 4 shows this change.</a:t>
            </a:r>
          </a:p>
          <a:p>
            <a:endParaRPr lang="en-US" dirty="0"/>
          </a:p>
          <a:p>
            <a:r>
              <a:rPr lang="en-US" dirty="0"/>
              <a:t>the last image shows that the sheet is now visible. What does this workbook look like? next slide to find out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657827-D709-0D4E-B2F5-DCBCE902FDA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37388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starts as an “empty” workbook - or does it? Just change the font color to something other than white…</a:t>
            </a:r>
          </a:p>
          <a:p>
            <a:endParaRPr lang="en-US" dirty="0"/>
          </a:p>
          <a:p>
            <a:r>
              <a:rPr lang="en-US" dirty="0"/>
              <a:t>ok so some text now, but how does it work? well, type “</a:t>
            </a:r>
            <a:r>
              <a:rPr lang="en-US" dirty="0" err="1"/>
              <a:t>auto_open</a:t>
            </a:r>
            <a:r>
              <a:rPr lang="en-US" dirty="0"/>
              <a:t>” in the upper-left, where the cell number is, and it will jump you to the cell defined as the entry point </a:t>
            </a:r>
          </a:p>
          <a:p>
            <a:endParaRPr lang="en-US" dirty="0"/>
          </a:p>
          <a:p>
            <a:r>
              <a:rPr lang="en-US" dirty="0"/>
              <a:t>Image 3 is just that. Execution will begin in that cell and work it’s way DOWN – unless there is a call or </a:t>
            </a:r>
            <a:r>
              <a:rPr lang="en-US" dirty="0" err="1"/>
              <a:t>goto</a:t>
            </a:r>
            <a:r>
              <a:rPr lang="en-US" dirty="0"/>
              <a:t>, something usually transfers flow somewhere else.</a:t>
            </a:r>
          </a:p>
          <a:p>
            <a:endParaRPr lang="en-US" dirty="0"/>
          </a:p>
          <a:p>
            <a:r>
              <a:rPr lang="en-US" dirty="0"/>
              <a:t>What is this code doing? Well, it’s using the GET.WORKSPACE function to get information about the environment. Reference https://0xevilc0de.com/excel-4-macros-get-workspace-reference/</a:t>
            </a:r>
          </a:p>
          <a:p>
            <a:endParaRPr lang="en-US" dirty="0"/>
          </a:p>
          <a:p>
            <a:r>
              <a:rPr lang="en-US" dirty="0"/>
              <a:t>So </a:t>
            </a:r>
            <a:r>
              <a:rPr lang="en-US" dirty="0" err="1"/>
              <a:t>get.workspace</a:t>
            </a:r>
            <a:r>
              <a:rPr lang="en-US" dirty="0"/>
              <a:t>(1) gets the name of the </a:t>
            </a:r>
            <a:r>
              <a:rPr lang="en-US" dirty="0" err="1"/>
              <a:t>environmenet</a:t>
            </a:r>
            <a:r>
              <a:rPr lang="en-US" dirty="0"/>
              <a:t> in which excel is running. It then uses SEARCH to see if the substring “WINDOWS” is in that returned value – if so, it uses </a:t>
            </a:r>
            <a:r>
              <a:rPr lang="en-US" dirty="0" err="1"/>
              <a:t>On.TIME</a:t>
            </a:r>
            <a:r>
              <a:rPr lang="en-US" dirty="0"/>
              <a:t> </a:t>
            </a:r>
            <a:r>
              <a:rPr lang="en-US" dirty="0" err="1"/>
              <a:t>pluse</a:t>
            </a:r>
            <a:r>
              <a:rPr lang="en-US" dirty="0"/>
              <a:t> 2 seconds to execute agawf23f, otherwise it closes.</a:t>
            </a:r>
          </a:p>
          <a:p>
            <a:endParaRPr lang="en-US" dirty="0"/>
          </a:p>
          <a:p>
            <a:r>
              <a:rPr lang="en-US" dirty="0"/>
              <a:t>last image, sometimes the IDE can help with the logic – so use all tools at your disposal. Here you can see office breaking down the statement for you.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657827-D709-0D4E-B2F5-DCBCE902FDA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99037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how does calling agawF23f leads us anywhere? Well, it’s a named cell which you can see in the name manager. Like I said, flow will bounce around now all over this and often times, many other workbooks. We could continue to try to trace, but what </a:t>
            </a:r>
            <a:r>
              <a:rPr lang="en-US" dirty="0" err="1"/>
              <a:t>XLMDeobfuscator</a:t>
            </a:r>
            <a:r>
              <a:rPr lang="en-US" dirty="0"/>
              <a:t> provides is MUCH easier.</a:t>
            </a:r>
          </a:p>
          <a:p>
            <a:endParaRPr lang="en-US" dirty="0"/>
          </a:p>
          <a:p>
            <a:r>
              <a:rPr lang="en-US" dirty="0"/>
              <a:t>So now we can see the HTTP URL, where it will be written on disk and how it will be executed.</a:t>
            </a:r>
          </a:p>
          <a:p>
            <a:endParaRPr lang="en-US" dirty="0"/>
          </a:p>
          <a:p>
            <a:r>
              <a:rPr lang="en-US" dirty="0"/>
              <a:t>of course, maybe strings could have gotten us there straight-away… it all depends.</a:t>
            </a:r>
          </a:p>
          <a:p>
            <a:endParaRPr lang="en-US" dirty="0"/>
          </a:p>
          <a:p>
            <a:r>
              <a:rPr lang="en-US" dirty="0"/>
              <a:t>Ok, but something is still not quite right – let’s go back to the original execution in </a:t>
            </a:r>
            <a:r>
              <a:rPr lang="en-US" dirty="0" err="1"/>
              <a:t>AnyRun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657827-D709-0D4E-B2F5-DCBCE902FDA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51989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microsoft.com/office/2007/relationships/hdphoto" Target="../media/hdphoto2.wdp"/><Relationship Id="rId4" Type="http://schemas.openxmlformats.org/officeDocument/2006/relationships/image" Target="../media/image9.png"/></Relationships>
</file>

<file path=ppt/slideLayouts/_rels/slideLayout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microsoft.com/office/2007/relationships/hdphoto" Target="../media/hdphoto2.wdp"/><Relationship Id="rId4" Type="http://schemas.openxmlformats.org/officeDocument/2006/relationships/image" Target="../media/image9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gi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tif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microsoft.com/office/2007/relationships/hdphoto" Target="../media/hdphoto2.wdp"/><Relationship Id="rId4" Type="http://schemas.openxmlformats.org/officeDocument/2006/relationships/image" Target="../media/image8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gradFill flip="none" rotWithShape="1">
          <a:gsLst>
            <a:gs pos="12000">
              <a:schemeClr val="accent1">
                <a:lumMod val="39535"/>
                <a:lumOff val="60465"/>
              </a:schemeClr>
            </a:gs>
            <a:gs pos="62000">
              <a:schemeClr val="accent1">
                <a:lumMod val="95000"/>
                <a:lumOff val="5000"/>
              </a:schemeClr>
            </a:gs>
            <a:gs pos="100000">
              <a:schemeClr val="accent1">
                <a:lumMod val="60000"/>
              </a:schemeClr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9615" y="872844"/>
            <a:ext cx="11271739" cy="2422602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600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50364" y="3820644"/>
            <a:ext cx="7891272" cy="774895"/>
          </a:xfrm>
        </p:spPr>
        <p:txBody>
          <a:bodyPr anchor="ctr">
            <a:normAutofit/>
          </a:bodyPr>
          <a:lstStyle>
            <a:lvl1pPr marL="0" indent="0" algn="ctr">
              <a:buNone/>
              <a:defRPr sz="2200" b="0">
                <a:solidFill>
                  <a:schemeClr val="bg1"/>
                </a:solidFill>
                <a:latin typeface="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FE617F3-9164-B146-B000-2E0FAEE100B3}"/>
              </a:ext>
            </a:extLst>
          </p:cNvPr>
          <p:cNvSpPr txBox="1"/>
          <p:nvPr userDrawn="1"/>
        </p:nvSpPr>
        <p:spPr>
          <a:xfrm>
            <a:off x="5564767" y="6339255"/>
            <a:ext cx="18830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3 Malware Amigos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674D186-F13D-1B42-993C-2D1319A7F9A4}"/>
              </a:ext>
            </a:extLst>
          </p:cNvPr>
          <p:cNvCxnSpPr>
            <a:cxnSpLocks/>
          </p:cNvCxnSpPr>
          <p:nvPr userDrawn="1"/>
        </p:nvCxnSpPr>
        <p:spPr>
          <a:xfrm>
            <a:off x="3766038" y="3558046"/>
            <a:ext cx="4659923" cy="0"/>
          </a:xfrm>
          <a:prstGeom prst="line">
            <a:avLst/>
          </a:prstGeom>
          <a:ln w="539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71768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/>
          <a:lstStyle/>
          <a:p>
            <a:fld id="{86E5AAEE-A7C3-9144-934A-C95159431694}" type="datetimeFigureOut">
              <a:rPr lang="en-US" smtClean="0"/>
              <a:t>8/12/22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/>
          <a:lstStyle/>
          <a:p>
            <a:fld id="{8D230E4D-4BFD-BB41-8D6B-6EA50E4AE7B5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257215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/>
          <a:lstStyle/>
          <a:p>
            <a:fld id="{86E5AAEE-A7C3-9144-934A-C95159431694}" type="datetimeFigureOut">
              <a:rPr lang="en-US" smtClean="0"/>
              <a:t>8/12/22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/>
          <a:lstStyle/>
          <a:p>
            <a:fld id="{8D230E4D-4BFD-BB41-8D6B-6EA50E4AE7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44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/>
          <a:lstStyle/>
          <a:p>
            <a:fld id="{86E5AAEE-A7C3-9144-934A-C95159431694}" type="datetimeFigureOut">
              <a:rPr lang="en-US" smtClean="0"/>
              <a:t>8/12/22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/>
          <a:lstStyle/>
          <a:p>
            <a:fld id="{8D230E4D-4BFD-BB41-8D6B-6EA50E4AE7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9664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/>
          <a:lstStyle/>
          <a:p>
            <a:fld id="{86E5AAEE-A7C3-9144-934A-C95159431694}" type="datetimeFigureOut">
              <a:rPr lang="en-US" smtClean="0"/>
              <a:t>8/12/22</a:t>
            </a:fld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/>
          <a:lstStyle/>
          <a:p>
            <a:fld id="{8D230E4D-4BFD-BB41-8D6B-6EA50E4AE7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94298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/>
          <a:lstStyle/>
          <a:p>
            <a:fld id="{86E5AAEE-A7C3-9144-934A-C95159431694}" type="datetimeFigureOut">
              <a:rPr lang="en-US" smtClean="0"/>
              <a:t>8/12/22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/>
          <a:lstStyle/>
          <a:p>
            <a:fld id="{8D230E4D-4BFD-BB41-8D6B-6EA50E4AE7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94637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/>
          <a:lstStyle/>
          <a:p>
            <a:fld id="{86E5AAEE-A7C3-9144-934A-C95159431694}" type="datetimeFigureOut">
              <a:rPr lang="en-US" smtClean="0"/>
              <a:t>8/12/22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/>
          <a:lstStyle/>
          <a:p>
            <a:fld id="{8D230E4D-4BFD-BB41-8D6B-6EA50E4AE7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7213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1_Title and Conten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181708" y="-1"/>
            <a:ext cx="9891200" cy="11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body" idx="1"/>
          </p:nvPr>
        </p:nvSpPr>
        <p:spPr>
          <a:xfrm>
            <a:off x="838200" y="1249279"/>
            <a:ext cx="10515600" cy="49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0047826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/Image |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5037364" y="426704"/>
            <a:ext cx="6776355" cy="5990425"/>
          </a:xfrm>
        </p:spPr>
        <p:txBody>
          <a:bodyPr anchor="ctr"/>
          <a:lstStyle>
            <a:lvl1pPr algn="l">
              <a:lnSpc>
                <a:spcPct val="100000"/>
              </a:lnSpc>
              <a:defRPr sz="2400">
                <a:solidFill>
                  <a:schemeClr val="accent1"/>
                </a:solidFill>
                <a:latin typeface="+mn-lt"/>
              </a:defRPr>
            </a:lvl1pPr>
            <a:lvl2pPr algn="l">
              <a:defRPr sz="24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2pPr>
            <a:lvl3pPr algn="l">
              <a:defRPr sz="24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3pPr>
            <a:lvl4pPr algn="l">
              <a:defRPr sz="24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4pPr>
            <a:lvl5pPr algn="l">
              <a:defRPr sz="24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5pPr>
            <a:lvl6pPr marL="1427163" indent="0">
              <a:buNone/>
              <a:defRPr>
                <a:solidFill>
                  <a:schemeClr val="accent1"/>
                </a:solidFill>
              </a:defRPr>
            </a:lvl6pPr>
            <a:lvl7pPr>
              <a:defRPr>
                <a:solidFill>
                  <a:schemeClr val="accent1"/>
                </a:solidFill>
              </a:defRPr>
            </a:lvl7pPr>
            <a:lvl8pPr>
              <a:defRPr>
                <a:solidFill>
                  <a:schemeClr val="accent1"/>
                </a:solidFill>
              </a:defRPr>
            </a:lvl8pPr>
            <a:lvl9pPr marL="2286000" indent="0">
              <a:buNone/>
              <a:defRPr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dirty="0"/>
              <a:t>Click to add longer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4584700" y="426704"/>
            <a:ext cx="0" cy="5990425"/>
          </a:xfrm>
          <a:prstGeom prst="line">
            <a:avLst/>
          </a:prstGeom>
          <a:ln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2"/>
          <p:cNvSpPr>
            <a:spLocks noGrp="1"/>
          </p:cNvSpPr>
          <p:nvPr>
            <p:ph sz="quarter" idx="14" hasCustomPrompt="1"/>
          </p:nvPr>
        </p:nvSpPr>
        <p:spPr>
          <a:xfrm>
            <a:off x="358814" y="1598903"/>
            <a:ext cx="3773223" cy="3646025"/>
          </a:xfrm>
        </p:spPr>
        <p:txBody>
          <a:bodyPr anchor="ctr"/>
          <a:lstStyle>
            <a:lvl1pPr algn="r">
              <a:lnSpc>
                <a:spcPct val="100000"/>
              </a:lnSpc>
              <a:defRPr sz="3600" b="0" i="0">
                <a:latin typeface="+mj-lt"/>
                <a:ea typeface="Gotham Rounded Light" charset="0"/>
                <a:cs typeface="Gotham Rounded Light" charset="0"/>
              </a:defRPr>
            </a:lvl1pPr>
          </a:lstStyle>
          <a:p>
            <a:pPr lvl="0"/>
            <a:r>
              <a:rPr lang="en-US" dirty="0"/>
              <a:t>Click to Add Title or Click Icon to Add Graphic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-1463041" y="0"/>
            <a:ext cx="146304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b="0" dirty="0">
                <a:latin typeface="Gotham Medium" panose="02000604030000020004" pitchFamily="50" charset="0"/>
              </a:rPr>
              <a:t>This slide is </a:t>
            </a:r>
            <a:r>
              <a:rPr lang="en-US" sz="1400" b="1" dirty="0">
                <a:solidFill>
                  <a:schemeClr val="accent1"/>
                </a:solidFill>
                <a:latin typeface="Gotham Medium" panose="02000604030000020004" pitchFamily="50" charset="0"/>
              </a:rPr>
              <a:t>preset</a:t>
            </a:r>
            <a:r>
              <a:rPr lang="en-US" sz="1400" b="0" dirty="0">
                <a:solidFill>
                  <a:schemeClr val="accent1"/>
                </a:solidFill>
                <a:latin typeface="Gotham Medium" panose="02000604030000020004" pitchFamily="50" charset="0"/>
              </a:rPr>
              <a:t> </a:t>
            </a:r>
            <a:r>
              <a:rPr lang="en-US" sz="1400" b="0" dirty="0">
                <a:latin typeface="Gotham Medium" panose="02000604030000020004" pitchFamily="50" charset="0"/>
              </a:rPr>
              <a:t>with </a:t>
            </a:r>
            <a:r>
              <a:rPr lang="en-US" sz="1400" b="1" dirty="0">
                <a:solidFill>
                  <a:schemeClr val="accent1"/>
                </a:solidFill>
                <a:latin typeface="Gotham Medium" panose="02000604030000020004" pitchFamily="50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3572919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6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7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8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9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mo (Optiona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0" y="0"/>
            <a:ext cx="4635500" cy="6858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 err="1">
              <a:solidFill>
                <a:schemeClr val="bg1"/>
              </a:solidFill>
              <a:latin typeface="Gotham Medium" panose="02000604030000020004" pitchFamily="50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635500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635500" cy="6858000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0" y="2054618"/>
            <a:ext cx="462914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600" b="0" i="0" dirty="0">
                <a:solidFill>
                  <a:schemeClr val="bg1"/>
                </a:solidFill>
                <a:latin typeface="+mj-lt"/>
                <a:ea typeface="Gotham Light" charset="0"/>
                <a:cs typeface="Gotham Light" charset="0"/>
              </a:rPr>
              <a:t>Demo</a:t>
            </a:r>
          </a:p>
        </p:txBody>
      </p:sp>
      <p:sp>
        <p:nvSpPr>
          <p:cNvPr id="8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5181600" y="328230"/>
            <a:ext cx="6463307" cy="5990425"/>
          </a:xfrm>
        </p:spPr>
        <p:txBody>
          <a:bodyPr anchor="ctr"/>
          <a:lstStyle>
            <a:lvl1pPr algn="l">
              <a:lnSpc>
                <a:spcPct val="100000"/>
              </a:lnSpc>
              <a:defRPr sz="2400" baseline="0">
                <a:solidFill>
                  <a:schemeClr val="accent2"/>
                </a:solidFill>
              </a:defRPr>
            </a:lvl1pPr>
            <a:lvl2pPr algn="l">
              <a:defRPr sz="2400" b="0" i="0">
                <a:solidFill>
                  <a:schemeClr val="accent2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2pPr>
            <a:lvl3pPr algn="l">
              <a:defRPr sz="2400" b="0" i="0">
                <a:solidFill>
                  <a:schemeClr val="accent2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3pPr>
            <a:lvl4pPr algn="l">
              <a:defRPr sz="2400" b="0" i="0">
                <a:solidFill>
                  <a:schemeClr val="accent2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4pPr>
            <a:lvl5pPr algn="l">
              <a:defRPr sz="2400" b="0" i="0">
                <a:solidFill>
                  <a:schemeClr val="accent2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5pPr>
            <a:lvl6pPr>
              <a:defRPr>
                <a:solidFill>
                  <a:schemeClr val="accent2"/>
                </a:solidFill>
              </a:defRPr>
            </a:lvl6pPr>
            <a:lvl7pPr>
              <a:defRPr>
                <a:solidFill>
                  <a:schemeClr val="accent2"/>
                </a:solidFill>
              </a:defRPr>
            </a:lvl7pPr>
            <a:lvl8pPr>
              <a:defRPr>
                <a:solidFill>
                  <a:schemeClr val="accent2"/>
                </a:solidFill>
              </a:defRPr>
            </a:lvl8pPr>
            <a:lvl9pPr marL="2286000" indent="0">
              <a:buNone/>
              <a:defRPr>
                <a:solidFill>
                  <a:schemeClr val="accent2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-1463041" y="0"/>
            <a:ext cx="146304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b="0" dirty="0">
                <a:latin typeface="Gotham Medium" panose="02000604030000020004" pitchFamily="50" charset="0"/>
              </a:rPr>
              <a:t>This bullet list is </a:t>
            </a:r>
            <a:r>
              <a:rPr lang="en-US" sz="1400" b="1" dirty="0">
                <a:solidFill>
                  <a:schemeClr val="accent1"/>
                </a:solidFill>
                <a:latin typeface="Gotham Medium" panose="02000604030000020004" pitchFamily="50" charset="0"/>
              </a:rPr>
              <a:t>preset</a:t>
            </a:r>
            <a:r>
              <a:rPr lang="en-US" sz="1400" b="0" dirty="0">
                <a:solidFill>
                  <a:schemeClr val="accent1"/>
                </a:solidFill>
                <a:latin typeface="Gotham Medium" panose="02000604030000020004" pitchFamily="50" charset="0"/>
              </a:rPr>
              <a:t> </a:t>
            </a:r>
            <a:r>
              <a:rPr lang="en-US" sz="1400" b="0" dirty="0">
                <a:latin typeface="Gotham Medium" panose="02000604030000020004" pitchFamily="50" charset="0"/>
              </a:rPr>
              <a:t>with </a:t>
            </a:r>
            <a:r>
              <a:rPr lang="en-US" sz="1400" b="1" dirty="0">
                <a:solidFill>
                  <a:schemeClr val="accent1"/>
                </a:solidFill>
                <a:latin typeface="Gotham Medium" panose="02000604030000020004" pitchFamily="50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39319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8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8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8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8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8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6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8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7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8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8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8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9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264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7D77123-FDC4-48FD-9EFB-8A84F606906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481149" y="1684742"/>
            <a:ext cx="4904790" cy="4333769"/>
          </a:xfrm>
          <a:custGeom>
            <a:avLst/>
            <a:gdLst>
              <a:gd name="connsiteX0" fmla="*/ 1412122 w 4904790"/>
              <a:gd name="connsiteY0" fmla="*/ 0 h 4333769"/>
              <a:gd name="connsiteX1" fmla="*/ 3492669 w 4904790"/>
              <a:gd name="connsiteY1" fmla="*/ 0 h 4333769"/>
              <a:gd name="connsiteX2" fmla="*/ 3811717 w 4904790"/>
              <a:gd name="connsiteY2" fmla="*/ 188036 h 4333769"/>
              <a:gd name="connsiteX3" fmla="*/ 4854237 w 4904790"/>
              <a:gd name="connsiteY3" fmla="*/ 1983326 h 4333769"/>
              <a:gd name="connsiteX4" fmla="*/ 4854237 w 4904790"/>
              <a:gd name="connsiteY4" fmla="*/ 2350443 h 4333769"/>
              <a:gd name="connsiteX5" fmla="*/ 3811717 w 4904790"/>
              <a:gd name="connsiteY5" fmla="*/ 4145734 h 4333769"/>
              <a:gd name="connsiteX6" fmla="*/ 3492669 w 4904790"/>
              <a:gd name="connsiteY6" fmla="*/ 4333769 h 4333769"/>
              <a:gd name="connsiteX7" fmla="*/ 1412122 w 4904790"/>
              <a:gd name="connsiteY7" fmla="*/ 4333769 h 4333769"/>
              <a:gd name="connsiteX8" fmla="*/ 1088581 w 4904790"/>
              <a:gd name="connsiteY8" fmla="*/ 4145734 h 4333769"/>
              <a:gd name="connsiteX9" fmla="*/ 50554 w 4904790"/>
              <a:gd name="connsiteY9" fmla="*/ 2350443 h 4333769"/>
              <a:gd name="connsiteX10" fmla="*/ 50554 w 4904790"/>
              <a:gd name="connsiteY10" fmla="*/ 1983326 h 4333769"/>
              <a:gd name="connsiteX11" fmla="*/ 1088581 w 4904790"/>
              <a:gd name="connsiteY11" fmla="*/ 188036 h 4333769"/>
              <a:gd name="connsiteX12" fmla="*/ 1412122 w 4904790"/>
              <a:gd name="connsiteY12" fmla="*/ 0 h 4333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04790" h="4333769">
                <a:moveTo>
                  <a:pt x="1412122" y="0"/>
                </a:moveTo>
                <a:cubicBezTo>
                  <a:pt x="1412122" y="0"/>
                  <a:pt x="1412122" y="0"/>
                  <a:pt x="3492669" y="0"/>
                </a:cubicBezTo>
                <a:cubicBezTo>
                  <a:pt x="3622985" y="0"/>
                  <a:pt x="3748806" y="71633"/>
                  <a:pt x="3811717" y="188036"/>
                </a:cubicBezTo>
                <a:cubicBezTo>
                  <a:pt x="3811717" y="188036"/>
                  <a:pt x="3811717" y="188036"/>
                  <a:pt x="4854237" y="1983326"/>
                </a:cubicBezTo>
                <a:cubicBezTo>
                  <a:pt x="4921642" y="2095252"/>
                  <a:pt x="4921642" y="2238517"/>
                  <a:pt x="4854237" y="2350443"/>
                </a:cubicBezTo>
                <a:cubicBezTo>
                  <a:pt x="4854237" y="2350443"/>
                  <a:pt x="4854237" y="2350443"/>
                  <a:pt x="3811717" y="4145734"/>
                </a:cubicBezTo>
                <a:cubicBezTo>
                  <a:pt x="3748806" y="4262137"/>
                  <a:pt x="3622985" y="4333769"/>
                  <a:pt x="3492669" y="4333769"/>
                </a:cubicBezTo>
                <a:cubicBezTo>
                  <a:pt x="3492669" y="4333769"/>
                  <a:pt x="3492669" y="4333769"/>
                  <a:pt x="1412122" y="4333769"/>
                </a:cubicBezTo>
                <a:cubicBezTo>
                  <a:pt x="1277313" y="4333769"/>
                  <a:pt x="1155985" y="4262137"/>
                  <a:pt x="1088581" y="4145734"/>
                </a:cubicBezTo>
                <a:cubicBezTo>
                  <a:pt x="1088581" y="4145734"/>
                  <a:pt x="1088581" y="4145734"/>
                  <a:pt x="50554" y="2350443"/>
                </a:cubicBezTo>
                <a:cubicBezTo>
                  <a:pt x="-16851" y="2238517"/>
                  <a:pt x="-16851" y="2095252"/>
                  <a:pt x="50554" y="1983326"/>
                </a:cubicBezTo>
                <a:cubicBezTo>
                  <a:pt x="50554" y="1983326"/>
                  <a:pt x="50554" y="1983326"/>
                  <a:pt x="1088581" y="188036"/>
                </a:cubicBezTo>
                <a:cubicBezTo>
                  <a:pt x="1155985" y="71633"/>
                  <a:pt x="1277313" y="0"/>
                  <a:pt x="141212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5472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5472000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511566"/>
            <a:ext cx="5472000" cy="4680434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05ED12-A431-4761-87A4-F05164BE022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FEB592BB-404A-5346-900F-B350A65F8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0681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F235660B-5B7F-B645-B443-D42A037FDEA1}"/>
              </a:ext>
            </a:extLst>
          </p:cNvPr>
          <p:cNvGrpSpPr/>
          <p:nvPr userDrawn="1"/>
        </p:nvGrpSpPr>
        <p:grpSpPr>
          <a:xfrm>
            <a:off x="9821008" y="0"/>
            <a:ext cx="2370992" cy="6857999"/>
            <a:chOff x="9821008" y="-7734"/>
            <a:chExt cx="2370992" cy="6857999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4E825BF2-7046-F845-B3A0-2514BCAEF1E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alphaModFix amt="70000"/>
            </a:blip>
            <a:srcRect l="49299" t="1152" r="17381"/>
            <a:stretch/>
          </p:blipFill>
          <p:spPr>
            <a:xfrm>
              <a:off x="9888415" y="71054"/>
              <a:ext cx="2303585" cy="6761105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D917239-6353-5344-96C7-DF339B8138EC}"/>
                </a:ext>
              </a:extLst>
            </p:cNvPr>
            <p:cNvSpPr/>
            <p:nvPr userDrawn="1"/>
          </p:nvSpPr>
          <p:spPr>
            <a:xfrm>
              <a:off x="9821008" y="-7734"/>
              <a:ext cx="2048607" cy="6857999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alpha val="0"/>
                  </a:schemeClr>
                </a:gs>
                <a:gs pos="73000">
                  <a:schemeClr val="bg1"/>
                </a:gs>
                <a:gs pos="83000">
                  <a:schemeClr val="bg1"/>
                </a:gs>
                <a:gs pos="100000">
                  <a:schemeClr val="bg1"/>
                </a:gs>
              </a:gsLst>
              <a:lin ang="10800000" scaled="1"/>
              <a:tileRect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9024" y="78789"/>
            <a:ext cx="10175514" cy="922137"/>
          </a:xfrm>
        </p:spPr>
        <p:txBody>
          <a:bodyPr>
            <a:normAutofit/>
          </a:bodyPr>
          <a:lstStyle>
            <a:lvl1pPr algn="l">
              <a:defRPr sz="3600" b="0" cap="none" spc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9024" y="1556240"/>
            <a:ext cx="10175514" cy="4340567"/>
          </a:xfrm>
        </p:spPr>
        <p:txBody>
          <a:bodyPr>
            <a:normAutofit/>
          </a:bodyPr>
          <a:lstStyle>
            <a:lvl1pPr marL="342900" indent="-342900">
              <a:buClr>
                <a:schemeClr val="accent5">
                  <a:lumMod val="50000"/>
                </a:schemeClr>
              </a:buClr>
              <a:buSzPct val="10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560070" indent="-285750">
              <a:buClr>
                <a:schemeClr val="tx2"/>
              </a:buClr>
              <a:buSzPct val="9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834390" indent="-285750"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108710" indent="-285750"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383030" indent="-285750"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35724FA-D287-F042-A50D-440303D70BAF}"/>
              </a:ext>
            </a:extLst>
          </p:cNvPr>
          <p:cNvSpPr txBox="1"/>
          <p:nvPr userDrawn="1"/>
        </p:nvSpPr>
        <p:spPr>
          <a:xfrm>
            <a:off x="483578" y="6484294"/>
            <a:ext cx="123783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3 Malware Amigos</a:t>
            </a:r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537F9D8-8DF5-D549-B114-5CE0E3BB477E}"/>
              </a:ext>
            </a:extLst>
          </p:cNvPr>
          <p:cNvCxnSpPr>
            <a:cxnSpLocks/>
          </p:cNvCxnSpPr>
          <p:nvPr userDrawn="1"/>
        </p:nvCxnSpPr>
        <p:spPr>
          <a:xfrm>
            <a:off x="861647" y="1222130"/>
            <a:ext cx="1820008" cy="0"/>
          </a:xfrm>
          <a:prstGeom prst="line">
            <a:avLst/>
          </a:prstGeom>
          <a:ln w="539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1171E006-A448-3B45-B5EC-4DE948D9393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1771651" y="6484294"/>
            <a:ext cx="721292" cy="210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949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5">
        <p:tmplLst>
          <p:tmpl lvl="1">
            <p:tnLst>
              <p:par>
                <p:cTn presetID="9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dissolv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9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dissolv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9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dissolv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9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dissolv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9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dissolv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9024" y="71394"/>
            <a:ext cx="10747014" cy="922137"/>
          </a:xfrm>
        </p:spPr>
        <p:txBody>
          <a:bodyPr>
            <a:normAutofit/>
          </a:bodyPr>
          <a:lstStyle>
            <a:lvl1pPr algn="l">
              <a:defRPr sz="3600" b="0" cap="none" spc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9024" y="1556239"/>
            <a:ext cx="5893661" cy="4340567"/>
          </a:xfrm>
        </p:spPr>
        <p:txBody>
          <a:bodyPr>
            <a:normAutofit/>
          </a:bodyPr>
          <a:lstStyle>
            <a:lvl1pPr marL="342900" indent="-342900">
              <a:buClr>
                <a:schemeClr val="accent5">
                  <a:lumMod val="50000"/>
                </a:schemeClr>
              </a:buClr>
              <a:buSzPct val="10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560070" indent="-285750">
              <a:buClr>
                <a:schemeClr val="tx2"/>
              </a:buClr>
              <a:buSzPct val="9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834390" indent="-285750"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108710" indent="-285750"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383030" indent="-285750"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35724FA-D287-F042-A50D-440303D70BAF}"/>
              </a:ext>
            </a:extLst>
          </p:cNvPr>
          <p:cNvSpPr txBox="1"/>
          <p:nvPr userDrawn="1"/>
        </p:nvSpPr>
        <p:spPr>
          <a:xfrm>
            <a:off x="483578" y="6484294"/>
            <a:ext cx="123783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3 Malware Amigos</a:t>
            </a:r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537F9D8-8DF5-D549-B114-5CE0E3BB477E}"/>
              </a:ext>
            </a:extLst>
          </p:cNvPr>
          <p:cNvCxnSpPr>
            <a:cxnSpLocks/>
          </p:cNvCxnSpPr>
          <p:nvPr userDrawn="1"/>
        </p:nvCxnSpPr>
        <p:spPr>
          <a:xfrm>
            <a:off x="861647" y="1222130"/>
            <a:ext cx="1820008" cy="0"/>
          </a:xfrm>
          <a:prstGeom prst="line">
            <a:avLst/>
          </a:prstGeom>
          <a:ln w="539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A390ABC9-906A-D346-97F2-B035E1669C8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11027090" y="5822212"/>
            <a:ext cx="1324164" cy="132416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025CF8D-B577-E04E-8BD7-258464EA455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1771651" y="6484294"/>
            <a:ext cx="721292" cy="210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942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5">
        <p:tmplLst>
          <p:tmpl lvl="1">
            <p:tnLst>
              <p:par>
                <p:cTn presetID="9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dissolv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9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dissolv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9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dissolv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9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dissolv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9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dissolv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9024" y="71394"/>
            <a:ext cx="10738221" cy="922137"/>
          </a:xfrm>
        </p:spPr>
        <p:txBody>
          <a:bodyPr>
            <a:normAutofit/>
          </a:bodyPr>
          <a:lstStyle>
            <a:lvl1pPr algn="l">
              <a:defRPr sz="3600" b="0" cap="none" spc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85238" y="1556239"/>
            <a:ext cx="6392007" cy="4340567"/>
          </a:xfrm>
        </p:spPr>
        <p:txBody>
          <a:bodyPr>
            <a:normAutofit/>
          </a:bodyPr>
          <a:lstStyle>
            <a:lvl1pPr marL="342900" indent="-342900">
              <a:buClr>
                <a:schemeClr val="accent5">
                  <a:lumMod val="50000"/>
                </a:schemeClr>
              </a:buClr>
              <a:buSzPct val="100000"/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560070" indent="-285750">
              <a:buClr>
                <a:schemeClr val="tx2"/>
              </a:buClr>
              <a:buSzPct val="9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834390" indent="-285750"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108710" indent="-285750"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383030" indent="-285750"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35724FA-D287-F042-A50D-440303D70BAF}"/>
              </a:ext>
            </a:extLst>
          </p:cNvPr>
          <p:cNvSpPr txBox="1"/>
          <p:nvPr userDrawn="1"/>
        </p:nvSpPr>
        <p:spPr>
          <a:xfrm>
            <a:off x="483578" y="6484294"/>
            <a:ext cx="123783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3 Malware Amigos</a:t>
            </a:r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537F9D8-8DF5-D549-B114-5CE0E3BB477E}"/>
              </a:ext>
            </a:extLst>
          </p:cNvPr>
          <p:cNvCxnSpPr>
            <a:cxnSpLocks/>
          </p:cNvCxnSpPr>
          <p:nvPr userDrawn="1"/>
        </p:nvCxnSpPr>
        <p:spPr>
          <a:xfrm>
            <a:off x="861647" y="1222130"/>
            <a:ext cx="1820008" cy="0"/>
          </a:xfrm>
          <a:prstGeom prst="line">
            <a:avLst/>
          </a:prstGeom>
          <a:ln w="539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795ED07B-0C21-AC44-A8B7-5A21919380F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1771651" y="6484294"/>
            <a:ext cx="721292" cy="21094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7743A11-65AF-B144-BDE4-E3B13D5F7D7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11027090" y="5822212"/>
            <a:ext cx="1324164" cy="132416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645969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5">
        <p:tmplLst>
          <p:tmpl lvl="1">
            <p:tnLst>
              <p:par>
                <p:cTn presetID="9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dissolv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9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dissolv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9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dissolv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9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dissolv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9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dissolv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9024" y="71394"/>
            <a:ext cx="10738221" cy="922137"/>
          </a:xfrm>
        </p:spPr>
        <p:txBody>
          <a:bodyPr>
            <a:normAutofit/>
          </a:bodyPr>
          <a:lstStyle>
            <a:lvl1pPr algn="ctr">
              <a:defRPr sz="3600" b="0" cap="none" spc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35724FA-D287-F042-A50D-440303D70BAF}"/>
              </a:ext>
            </a:extLst>
          </p:cNvPr>
          <p:cNvSpPr txBox="1"/>
          <p:nvPr userDrawn="1"/>
        </p:nvSpPr>
        <p:spPr>
          <a:xfrm>
            <a:off x="483578" y="6484294"/>
            <a:ext cx="123783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3 Malware Amigos</a:t>
            </a:r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537F9D8-8DF5-D549-B114-5CE0E3BB477E}"/>
              </a:ext>
            </a:extLst>
          </p:cNvPr>
          <p:cNvCxnSpPr>
            <a:cxnSpLocks/>
          </p:cNvCxnSpPr>
          <p:nvPr userDrawn="1"/>
        </p:nvCxnSpPr>
        <p:spPr>
          <a:xfrm>
            <a:off x="4640872" y="1097670"/>
            <a:ext cx="2910255" cy="0"/>
          </a:xfrm>
          <a:prstGeom prst="line">
            <a:avLst/>
          </a:prstGeom>
          <a:ln w="539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BC9465E4-9322-BE49-A83C-DDBA4C9F91A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11027090" y="5822212"/>
            <a:ext cx="1324164" cy="132416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3C77B35-E8D2-7440-A12A-221367FE944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1771651" y="6484294"/>
            <a:ext cx="721292" cy="210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3647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835724FA-D287-F042-A50D-440303D70BAF}"/>
              </a:ext>
            </a:extLst>
          </p:cNvPr>
          <p:cNvSpPr txBox="1"/>
          <p:nvPr userDrawn="1"/>
        </p:nvSpPr>
        <p:spPr>
          <a:xfrm>
            <a:off x="483578" y="6484294"/>
            <a:ext cx="123783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3 Malware Amigos</a:t>
            </a:r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Graphic 5" descr="Questions with solid fill">
            <a:extLst>
              <a:ext uri="{FF2B5EF4-FFF2-40B4-BE49-F238E27FC236}">
                <a16:creationId xmlns:a16="http://schemas.microsoft.com/office/drawing/2014/main" id="{C1980C9D-B1B2-E042-B5E9-667C682FE47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9527" y="885617"/>
            <a:ext cx="3792946" cy="3792946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3FDDDA74-E2AA-DC4C-BF99-5739FBDA63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5181166"/>
            <a:ext cx="12192000" cy="1080902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4800" cap="all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D3F561-88A2-0342-8546-4F8C3B0C1CC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11027090" y="5822212"/>
            <a:ext cx="1324164" cy="132416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853335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  <a:prstGeom prst="rect">
            <a:avLst/>
          </a:prstGeom>
        </p:spPr>
        <p:txBody>
          <a:bodyPr/>
          <a:lstStyle/>
          <a:p>
            <a:fld id="{86E5AAEE-A7C3-9144-934A-C95159431694}" type="datetimeFigureOut">
              <a:rPr lang="en-US" smtClean="0"/>
              <a:t>8/12/22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</a:lstStyle>
          <a:p>
            <a:fld id="{8D230E4D-4BFD-BB41-8D6B-6EA50E4AE7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4973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/>
          <a:lstStyle/>
          <a:p>
            <a:fld id="{86E5AAEE-A7C3-9144-934A-C95159431694}" type="datetimeFigureOut">
              <a:rPr lang="en-US" smtClean="0"/>
              <a:t>8/12/22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/>
          <a:lstStyle/>
          <a:p>
            <a:fld id="{8D230E4D-4BFD-BB41-8D6B-6EA50E4AE7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158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/>
          <a:lstStyle/>
          <a:p>
            <a:fld id="{86E5AAEE-A7C3-9144-934A-C95159431694}" type="datetimeFigureOut">
              <a:rPr lang="en-US" smtClean="0"/>
              <a:t>8/12/22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/>
          <a:lstStyle/>
          <a:p>
            <a:fld id="{8D230E4D-4BFD-BB41-8D6B-6EA50E4AE7B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38131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769576"/>
            <a:ext cx="10058400" cy="29805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32176" y="6199632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The 3 Malware Amigos</a:t>
            </a:r>
          </a:p>
        </p:txBody>
      </p:sp>
    </p:spTree>
    <p:extLst>
      <p:ext uri="{BB962C8B-B14F-4D97-AF65-F5344CB8AC3E}">
        <p14:creationId xmlns:p14="http://schemas.microsoft.com/office/powerpoint/2010/main" val="7938561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76" r:id="rId3"/>
    <p:sldLayoutId id="2147483677" r:id="rId4"/>
    <p:sldLayoutId id="2147483678" r:id="rId5"/>
    <p:sldLayoutId id="2147483679" r:id="rId6"/>
    <p:sldLayoutId id="2147483663" r:id="rId7"/>
    <p:sldLayoutId id="2147483664" r:id="rId8"/>
    <p:sldLayoutId id="2147483665" r:id="rId9"/>
    <p:sldLayoutId id="2147483666" r:id="rId10"/>
    <p:sldLayoutId id="2147483667" r:id="rId11"/>
    <p:sldLayoutId id="2147483668" r:id="rId12"/>
    <p:sldLayoutId id="2147483669" r:id="rId13"/>
    <p:sldLayoutId id="2147483670" r:id="rId14"/>
    <p:sldLayoutId id="2147483671" r:id="rId15"/>
    <p:sldLayoutId id="2147483673" r:id="rId16"/>
    <p:sldLayoutId id="2147483674" r:id="rId17"/>
    <p:sldLayoutId id="2147483675" r:id="rId18"/>
    <p:sldLayoutId id="2147483680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5400" kern="1200" cap="all" baseline="0" dirty="0">
          <a:solidFill>
            <a:schemeClr val="tx1"/>
          </a:solidFill>
          <a:latin typeface="Impact" panose="020B0806030902050204" pitchFamily="34" charset="0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8.png"/><Relationship Id="rId4" Type="http://schemas.microsoft.com/office/2007/relationships/hdphoto" Target="../media/hdphoto2.wdp"/><Relationship Id="rId9" Type="http://schemas.openxmlformats.org/officeDocument/2006/relationships/image" Target="../media/image1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13" Type="http://schemas.openxmlformats.org/officeDocument/2006/relationships/image" Target="../media/image31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sv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34.sv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4.sv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5" Type="http://schemas.openxmlformats.org/officeDocument/2006/relationships/image" Target="../media/image33.png"/><Relationship Id="rId10" Type="http://schemas.openxmlformats.org/officeDocument/2006/relationships/image" Target="../media/image28.svg"/><Relationship Id="rId4" Type="http://schemas.openxmlformats.org/officeDocument/2006/relationships/image" Target="../media/image22.svg"/><Relationship Id="rId9" Type="http://schemas.openxmlformats.org/officeDocument/2006/relationships/image" Target="../media/image27.png"/><Relationship Id="rId14" Type="http://schemas.openxmlformats.org/officeDocument/2006/relationships/image" Target="../media/image32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522B115F-89D4-47C2-84D4-1E315037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0890B36C-8F31-4F4A-A665-095928EFDB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2D61FFA7-532F-46DD-9402-6B9E338BAC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472095BC-C06B-45BD-A206-0F75C6A4A9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B71D0C2-0253-E64E-B9A0-CFE1BA39D6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11838" y="2681784"/>
            <a:ext cx="5567354" cy="1407494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l">
              <a:lnSpc>
                <a:spcPct val="90000"/>
              </a:lnSpc>
            </a:pPr>
            <a:r>
              <a:rPr lang="en-US" sz="3200" dirty="0">
                <a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</a:rPr>
              <a:t>The Art of Modern Malware Analysis: Initial Infection Malware, Infrastructure, and C2 Frameworks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71CE906-0565-6E4A-A055-FE554FF33B0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-4" b="9398"/>
          <a:stretch/>
        </p:blipFill>
        <p:spPr>
          <a:xfrm>
            <a:off x="5233763" y="10"/>
            <a:ext cx="4480560" cy="2516773"/>
          </a:xfrm>
          <a:custGeom>
            <a:avLst/>
            <a:gdLst/>
            <a:ahLst/>
            <a:cxnLst/>
            <a:rect l="l" t="t" r="r" b="b"/>
            <a:pathLst>
              <a:path w="4480560" h="2516783">
                <a:moveTo>
                  <a:pt x="273471" y="0"/>
                </a:moveTo>
                <a:lnTo>
                  <a:pt x="4207090" y="0"/>
                </a:lnTo>
                <a:lnTo>
                  <a:pt x="4218264" y="73216"/>
                </a:lnTo>
                <a:cubicBezTo>
                  <a:pt x="4225052" y="140055"/>
                  <a:pt x="4228529" y="207873"/>
                  <a:pt x="4228529" y="276503"/>
                </a:cubicBezTo>
                <a:cubicBezTo>
                  <a:pt x="4228529" y="1374583"/>
                  <a:pt x="3338359" y="2264752"/>
                  <a:pt x="2240280" y="2264752"/>
                </a:cubicBezTo>
                <a:cubicBezTo>
                  <a:pt x="1142201" y="2264752"/>
                  <a:pt x="252032" y="1374583"/>
                  <a:pt x="252032" y="276503"/>
                </a:cubicBezTo>
                <a:cubicBezTo>
                  <a:pt x="252032" y="207873"/>
                  <a:pt x="255509" y="140055"/>
                  <a:pt x="262297" y="73216"/>
                </a:cubicBezTo>
                <a:close/>
                <a:moveTo>
                  <a:pt x="18808" y="0"/>
                </a:moveTo>
                <a:lnTo>
                  <a:pt x="216879" y="0"/>
                </a:lnTo>
                <a:lnTo>
                  <a:pt x="206579" y="67490"/>
                </a:lnTo>
                <a:cubicBezTo>
                  <a:pt x="199600" y="136212"/>
                  <a:pt x="196025" y="205940"/>
                  <a:pt x="196025" y="276503"/>
                </a:cubicBezTo>
                <a:cubicBezTo>
                  <a:pt x="196025" y="1405514"/>
                  <a:pt x="1111269" y="2320759"/>
                  <a:pt x="2240280" y="2320759"/>
                </a:cubicBezTo>
                <a:cubicBezTo>
                  <a:pt x="3369291" y="2320759"/>
                  <a:pt x="4284535" y="1405514"/>
                  <a:pt x="4284535" y="276503"/>
                </a:cubicBezTo>
                <a:cubicBezTo>
                  <a:pt x="4284535" y="205940"/>
                  <a:pt x="4280960" y="136212"/>
                  <a:pt x="4273981" y="67490"/>
                </a:cubicBezTo>
                <a:lnTo>
                  <a:pt x="4263681" y="0"/>
                </a:lnTo>
                <a:lnTo>
                  <a:pt x="4461752" y="0"/>
                </a:lnTo>
                <a:lnTo>
                  <a:pt x="4468994" y="47447"/>
                </a:lnTo>
                <a:cubicBezTo>
                  <a:pt x="4476642" y="122759"/>
                  <a:pt x="4480560" y="199173"/>
                  <a:pt x="4480560" y="276503"/>
                </a:cubicBezTo>
                <a:cubicBezTo>
                  <a:pt x="4480560" y="1513776"/>
                  <a:pt x="3477553" y="2516783"/>
                  <a:pt x="2240280" y="2516783"/>
                </a:cubicBezTo>
                <a:cubicBezTo>
                  <a:pt x="1003008" y="2516783"/>
                  <a:pt x="0" y="1513776"/>
                  <a:pt x="0" y="276503"/>
                </a:cubicBezTo>
                <a:cubicBezTo>
                  <a:pt x="0" y="199173"/>
                  <a:pt x="3918" y="122759"/>
                  <a:pt x="11567" y="47447"/>
                </a:cubicBezTo>
                <a:close/>
              </a:path>
            </a:pathLst>
          </a:custGeom>
        </p:spPr>
      </p:pic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4D40AAF3-394B-453B-8AF1-B796F8F9F9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33763" y="0"/>
            <a:ext cx="4480560" cy="2516783"/>
          </a:xfrm>
          <a:custGeom>
            <a:avLst/>
            <a:gdLst>
              <a:gd name="connsiteX0" fmla="*/ 273471 w 4480560"/>
              <a:gd name="connsiteY0" fmla="*/ 0 h 2516783"/>
              <a:gd name="connsiteX1" fmla="*/ 4207090 w 4480560"/>
              <a:gd name="connsiteY1" fmla="*/ 0 h 2516783"/>
              <a:gd name="connsiteX2" fmla="*/ 4218264 w 4480560"/>
              <a:gd name="connsiteY2" fmla="*/ 73216 h 2516783"/>
              <a:gd name="connsiteX3" fmla="*/ 4228529 w 4480560"/>
              <a:gd name="connsiteY3" fmla="*/ 276503 h 2516783"/>
              <a:gd name="connsiteX4" fmla="*/ 2240280 w 4480560"/>
              <a:gd name="connsiteY4" fmla="*/ 2264752 h 2516783"/>
              <a:gd name="connsiteX5" fmla="*/ 252032 w 4480560"/>
              <a:gd name="connsiteY5" fmla="*/ 276503 h 2516783"/>
              <a:gd name="connsiteX6" fmla="*/ 262297 w 4480560"/>
              <a:gd name="connsiteY6" fmla="*/ 73216 h 2516783"/>
              <a:gd name="connsiteX7" fmla="*/ 18808 w 4480560"/>
              <a:gd name="connsiteY7" fmla="*/ 0 h 2516783"/>
              <a:gd name="connsiteX8" fmla="*/ 216879 w 4480560"/>
              <a:gd name="connsiteY8" fmla="*/ 0 h 2516783"/>
              <a:gd name="connsiteX9" fmla="*/ 206579 w 4480560"/>
              <a:gd name="connsiteY9" fmla="*/ 67490 h 2516783"/>
              <a:gd name="connsiteX10" fmla="*/ 196025 w 4480560"/>
              <a:gd name="connsiteY10" fmla="*/ 276503 h 2516783"/>
              <a:gd name="connsiteX11" fmla="*/ 2240280 w 4480560"/>
              <a:gd name="connsiteY11" fmla="*/ 2320759 h 2516783"/>
              <a:gd name="connsiteX12" fmla="*/ 4284535 w 4480560"/>
              <a:gd name="connsiteY12" fmla="*/ 276503 h 2516783"/>
              <a:gd name="connsiteX13" fmla="*/ 4273981 w 4480560"/>
              <a:gd name="connsiteY13" fmla="*/ 67490 h 2516783"/>
              <a:gd name="connsiteX14" fmla="*/ 4263681 w 4480560"/>
              <a:gd name="connsiteY14" fmla="*/ 0 h 2516783"/>
              <a:gd name="connsiteX15" fmla="*/ 4461752 w 4480560"/>
              <a:gd name="connsiteY15" fmla="*/ 0 h 2516783"/>
              <a:gd name="connsiteX16" fmla="*/ 4468994 w 4480560"/>
              <a:gd name="connsiteY16" fmla="*/ 47447 h 2516783"/>
              <a:gd name="connsiteX17" fmla="*/ 4480560 w 4480560"/>
              <a:gd name="connsiteY17" fmla="*/ 276503 h 2516783"/>
              <a:gd name="connsiteX18" fmla="*/ 2240280 w 4480560"/>
              <a:gd name="connsiteY18" fmla="*/ 2516783 h 2516783"/>
              <a:gd name="connsiteX19" fmla="*/ 0 w 4480560"/>
              <a:gd name="connsiteY19" fmla="*/ 276503 h 2516783"/>
              <a:gd name="connsiteX20" fmla="*/ 11567 w 4480560"/>
              <a:gd name="connsiteY20" fmla="*/ 47447 h 25167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480560" h="2516783">
                <a:moveTo>
                  <a:pt x="273471" y="0"/>
                </a:moveTo>
                <a:lnTo>
                  <a:pt x="4207090" y="0"/>
                </a:lnTo>
                <a:lnTo>
                  <a:pt x="4218264" y="73216"/>
                </a:lnTo>
                <a:cubicBezTo>
                  <a:pt x="4225052" y="140055"/>
                  <a:pt x="4228529" y="207873"/>
                  <a:pt x="4228529" y="276503"/>
                </a:cubicBezTo>
                <a:cubicBezTo>
                  <a:pt x="4228529" y="1374583"/>
                  <a:pt x="3338359" y="2264752"/>
                  <a:pt x="2240280" y="2264752"/>
                </a:cubicBezTo>
                <a:cubicBezTo>
                  <a:pt x="1142201" y="2264752"/>
                  <a:pt x="252032" y="1374583"/>
                  <a:pt x="252032" y="276503"/>
                </a:cubicBezTo>
                <a:cubicBezTo>
                  <a:pt x="252032" y="207873"/>
                  <a:pt x="255509" y="140055"/>
                  <a:pt x="262297" y="73216"/>
                </a:cubicBezTo>
                <a:close/>
                <a:moveTo>
                  <a:pt x="18808" y="0"/>
                </a:moveTo>
                <a:lnTo>
                  <a:pt x="216879" y="0"/>
                </a:lnTo>
                <a:lnTo>
                  <a:pt x="206579" y="67490"/>
                </a:lnTo>
                <a:cubicBezTo>
                  <a:pt x="199600" y="136212"/>
                  <a:pt x="196025" y="205940"/>
                  <a:pt x="196025" y="276503"/>
                </a:cubicBezTo>
                <a:cubicBezTo>
                  <a:pt x="196025" y="1405514"/>
                  <a:pt x="1111269" y="2320759"/>
                  <a:pt x="2240280" y="2320759"/>
                </a:cubicBezTo>
                <a:cubicBezTo>
                  <a:pt x="3369291" y="2320759"/>
                  <a:pt x="4284535" y="1405514"/>
                  <a:pt x="4284535" y="276503"/>
                </a:cubicBezTo>
                <a:cubicBezTo>
                  <a:pt x="4284535" y="205940"/>
                  <a:pt x="4280960" y="136212"/>
                  <a:pt x="4273981" y="67490"/>
                </a:cubicBezTo>
                <a:lnTo>
                  <a:pt x="4263681" y="0"/>
                </a:lnTo>
                <a:lnTo>
                  <a:pt x="4461752" y="0"/>
                </a:lnTo>
                <a:lnTo>
                  <a:pt x="4468994" y="47447"/>
                </a:lnTo>
                <a:cubicBezTo>
                  <a:pt x="4476642" y="122759"/>
                  <a:pt x="4480560" y="199173"/>
                  <a:pt x="4480560" y="276503"/>
                </a:cubicBezTo>
                <a:cubicBezTo>
                  <a:pt x="4480560" y="1513776"/>
                  <a:pt x="3477553" y="2516783"/>
                  <a:pt x="2240280" y="2516783"/>
                </a:cubicBezTo>
                <a:cubicBezTo>
                  <a:pt x="1003008" y="2516783"/>
                  <a:pt x="0" y="1513776"/>
                  <a:pt x="0" y="276503"/>
                </a:cubicBezTo>
                <a:cubicBezTo>
                  <a:pt x="0" y="199173"/>
                  <a:pt x="3918" y="122759"/>
                  <a:pt x="11567" y="47447"/>
                </a:cubicBezTo>
                <a:close/>
              </a:path>
            </a:pathLst>
          </a:custGeom>
          <a:blipFill dpi="0" rotWithShape="1">
            <a:blip r:embed="rId7">
              <a:alphaModFix amt="30000"/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harpenSoften amount="61000"/>
                      </a14:imgEffect>
                      <a14:imgEffect>
                        <a14:brightnessContrast bright="-25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32CC16-F301-DF49-B407-9D516B50A8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75588" y="4189863"/>
            <a:ext cx="5226137" cy="1982336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DefCon 30 Workshop</a:t>
            </a:r>
          </a:p>
          <a:p>
            <a:pPr indent="-182880" algn="l">
              <a:buFont typeface="Wingdings" pitchFamily="2" charset="2"/>
              <a:buChar char="§"/>
            </a:pPr>
            <a:r>
              <a:rPr lang="en-US" b="1" dirty="0">
                <a:ln>
                  <a:solidFill>
                    <a:schemeClr val="bg1">
                      <a:alpha val="28000"/>
                    </a:schemeClr>
                  </a:solidFill>
                </a:ln>
                <a:solidFill>
                  <a:schemeClr val="tx1"/>
                </a:solidFill>
                <a:effectLst>
                  <a:outerShdw blurRad="50800" dist="50800" dir="5400000" sx="1000" sy="1000" algn="ctr" rotWithShape="0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rPr>
              <a:t>Josh </a:t>
            </a:r>
            <a:r>
              <a:rPr lang="en-US" b="1" dirty="0" err="1">
                <a:ln>
                  <a:solidFill>
                    <a:schemeClr val="bg1">
                      <a:alpha val="28000"/>
                    </a:schemeClr>
                  </a:solidFill>
                </a:ln>
                <a:solidFill>
                  <a:schemeClr val="tx1"/>
                </a:solidFill>
                <a:effectLst>
                  <a:outerShdw blurRad="50800" dist="50800" dir="5400000" sx="1000" sy="1000" algn="ctr" rotWithShape="0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rPr>
              <a:t>Stroschein</a:t>
            </a:r>
            <a:r>
              <a:rPr lang="en-US" b="1" dirty="0">
                <a:ln>
                  <a:solidFill>
                    <a:schemeClr val="bg1">
                      <a:alpha val="28000"/>
                    </a:schemeClr>
                  </a:solidFill>
                </a:ln>
                <a:solidFill>
                  <a:schemeClr val="tx1"/>
                </a:solidFill>
                <a:effectLst>
                  <a:outerShdw blurRad="50800" dist="50800" dir="5400000" sx="1000" sy="1000" algn="ctr" rotWithShape="0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rPr>
              <a:t>	[@</a:t>
            </a:r>
            <a:r>
              <a:rPr lang="en-US" b="1" dirty="0" err="1">
                <a:ln>
                  <a:solidFill>
                    <a:schemeClr val="bg1">
                      <a:alpha val="28000"/>
                    </a:schemeClr>
                  </a:solidFill>
                </a:ln>
                <a:solidFill>
                  <a:schemeClr val="tx1"/>
                </a:solidFill>
                <a:effectLst>
                  <a:outerShdw blurRad="50800" dist="50800" dir="5400000" sx="1000" sy="1000" algn="ctr" rotWithShape="0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rPr>
              <a:t>jstrosch</a:t>
            </a:r>
            <a:r>
              <a:rPr lang="en-US" b="1" dirty="0">
                <a:ln>
                  <a:solidFill>
                    <a:schemeClr val="bg1">
                      <a:alpha val="28000"/>
                    </a:schemeClr>
                  </a:solidFill>
                </a:ln>
                <a:solidFill>
                  <a:schemeClr val="tx1"/>
                </a:solidFill>
                <a:effectLst>
                  <a:outerShdw blurRad="50800" dist="50800" dir="5400000" sx="1000" sy="1000" algn="ctr" rotWithShape="0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rPr>
              <a:t>]</a:t>
            </a:r>
          </a:p>
          <a:p>
            <a:pPr indent="-182880" algn="l">
              <a:buFont typeface="Wingdings" pitchFamily="2" charset="2"/>
              <a:buChar char="§"/>
            </a:pPr>
            <a:r>
              <a:rPr lang="en-US" b="1" dirty="0">
                <a:ln>
                  <a:solidFill>
                    <a:schemeClr val="bg1">
                      <a:alpha val="28000"/>
                    </a:schemeClr>
                  </a:solidFill>
                </a:ln>
                <a:solidFill>
                  <a:schemeClr val="tx1"/>
                </a:solidFill>
                <a:effectLst>
                  <a:outerShdw blurRad="50800" dist="50800" dir="5400000" sx="1000" sy="1000" algn="ctr" rotWithShape="0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rPr>
              <a:t>Aaron </a:t>
            </a:r>
            <a:r>
              <a:rPr lang="en-US" b="1" dirty="0" err="1">
                <a:ln>
                  <a:solidFill>
                    <a:schemeClr val="bg1">
                      <a:alpha val="28000"/>
                    </a:schemeClr>
                  </a:solidFill>
                </a:ln>
                <a:solidFill>
                  <a:schemeClr val="tx1"/>
                </a:solidFill>
                <a:effectLst>
                  <a:outerShdw blurRad="50800" dist="50800" dir="5400000" sx="1000" sy="1000" algn="ctr" rotWithShape="0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rPr>
              <a:t>Rosenmund</a:t>
            </a:r>
            <a:r>
              <a:rPr lang="en-US" b="1" dirty="0">
                <a:ln>
                  <a:solidFill>
                    <a:schemeClr val="bg1">
                      <a:alpha val="28000"/>
                    </a:schemeClr>
                  </a:solidFill>
                </a:ln>
                <a:solidFill>
                  <a:schemeClr val="tx1"/>
                </a:solidFill>
                <a:effectLst>
                  <a:outerShdw blurRad="50800" dist="50800" dir="5400000" sx="1000" sy="1000" algn="ctr" rotWithShape="0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rPr>
              <a:t>	[@</a:t>
            </a:r>
            <a:r>
              <a:rPr lang="en-US" b="1" dirty="0" err="1">
                <a:ln>
                  <a:solidFill>
                    <a:schemeClr val="bg1">
                      <a:alpha val="28000"/>
                    </a:schemeClr>
                  </a:solidFill>
                </a:ln>
                <a:solidFill>
                  <a:schemeClr val="tx1"/>
                </a:solidFill>
                <a:effectLst>
                  <a:outerShdw blurRad="50800" dist="50800" dir="5400000" sx="1000" sy="1000" algn="ctr" rotWithShape="0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rPr>
              <a:t>arosenmund</a:t>
            </a:r>
            <a:r>
              <a:rPr lang="en-US" b="1" dirty="0">
                <a:ln>
                  <a:solidFill>
                    <a:schemeClr val="bg1">
                      <a:alpha val="28000"/>
                    </a:schemeClr>
                  </a:solidFill>
                </a:ln>
                <a:solidFill>
                  <a:schemeClr val="tx1"/>
                </a:solidFill>
                <a:effectLst>
                  <a:outerShdw blurRad="50800" dist="50800" dir="5400000" sx="1000" sy="1000" algn="ctr" rotWithShape="0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rPr>
              <a:t>]</a:t>
            </a:r>
          </a:p>
          <a:p>
            <a:pPr indent="-182880" algn="l">
              <a:buFont typeface="Wingdings" pitchFamily="2" charset="2"/>
              <a:buChar char="§"/>
            </a:pPr>
            <a:r>
              <a:rPr lang="en-US" b="1" dirty="0">
                <a:ln>
                  <a:solidFill>
                    <a:schemeClr val="bg1">
                      <a:alpha val="28000"/>
                    </a:schemeClr>
                  </a:solidFill>
                </a:ln>
                <a:solidFill>
                  <a:schemeClr val="tx1"/>
                </a:solidFill>
                <a:effectLst>
                  <a:outerShdw blurRad="50800" dist="50800" dir="5400000" sx="1000" sy="1000" algn="ctr" rotWithShape="0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rPr>
              <a:t>Ryan Chapman	[@rj_chap]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C7E823A-9CD6-574C-8CC0-EA99F6E0EF56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4333" r="14022"/>
          <a:stretch/>
        </p:blipFill>
        <p:spPr>
          <a:xfrm>
            <a:off x="20" y="537668"/>
            <a:ext cx="5681184" cy="6320333"/>
          </a:xfrm>
          <a:custGeom>
            <a:avLst/>
            <a:gdLst/>
            <a:ahLst/>
            <a:cxnLst/>
            <a:rect l="l" t="t" r="r" b="b"/>
            <a:pathLst>
              <a:path w="5681204" h="6320333">
                <a:moveTo>
                  <a:pt x="0" y="5597835"/>
                </a:moveTo>
                <a:lnTo>
                  <a:pt x="39695" y="5641510"/>
                </a:lnTo>
                <a:cubicBezTo>
                  <a:pt x="322810" y="5924626"/>
                  <a:pt x="659928" y="6153739"/>
                  <a:pt x="1034272" y="6312073"/>
                </a:cubicBezTo>
                <a:lnTo>
                  <a:pt x="1056841" y="6320333"/>
                </a:lnTo>
                <a:lnTo>
                  <a:pt x="413612" y="6320333"/>
                </a:lnTo>
                <a:lnTo>
                  <a:pt x="300961" y="6249073"/>
                </a:lnTo>
                <a:cubicBezTo>
                  <a:pt x="221838" y="6194223"/>
                  <a:pt x="145134" y="6136129"/>
                  <a:pt x="71042" y="6074983"/>
                </a:cubicBezTo>
                <a:lnTo>
                  <a:pt x="0" y="6010415"/>
                </a:lnTo>
                <a:close/>
                <a:moveTo>
                  <a:pt x="2252205" y="385763"/>
                </a:moveTo>
                <a:cubicBezTo>
                  <a:pt x="3932939" y="385763"/>
                  <a:pt x="5295442" y="1748266"/>
                  <a:pt x="5295442" y="3429000"/>
                </a:cubicBezTo>
                <a:cubicBezTo>
                  <a:pt x="5295442" y="4689551"/>
                  <a:pt x="4529034" y="5771096"/>
                  <a:pt x="3436771" y="6233085"/>
                </a:cubicBezTo>
                <a:lnTo>
                  <a:pt x="3198390" y="6320333"/>
                </a:lnTo>
                <a:lnTo>
                  <a:pt x="1306021" y="6320333"/>
                </a:lnTo>
                <a:lnTo>
                  <a:pt x="1067639" y="6233085"/>
                </a:lnTo>
                <a:cubicBezTo>
                  <a:pt x="703552" y="6079088"/>
                  <a:pt x="375670" y="5856252"/>
                  <a:pt x="100311" y="5580893"/>
                </a:cubicBezTo>
                <a:lnTo>
                  <a:pt x="0" y="5470524"/>
                </a:lnTo>
                <a:lnTo>
                  <a:pt x="0" y="1387476"/>
                </a:lnTo>
                <a:lnTo>
                  <a:pt x="100311" y="1277106"/>
                </a:lnTo>
                <a:cubicBezTo>
                  <a:pt x="651028" y="726388"/>
                  <a:pt x="1411838" y="385763"/>
                  <a:pt x="2252205" y="385763"/>
                </a:cubicBezTo>
                <a:close/>
                <a:moveTo>
                  <a:pt x="2252205" y="0"/>
                </a:moveTo>
                <a:cubicBezTo>
                  <a:pt x="4145989" y="0"/>
                  <a:pt x="5681204" y="1535215"/>
                  <a:pt x="5681204" y="3429000"/>
                </a:cubicBezTo>
                <a:cubicBezTo>
                  <a:pt x="5681204" y="4612615"/>
                  <a:pt x="5081511" y="5656164"/>
                  <a:pt x="4169391" y="6272380"/>
                </a:cubicBezTo>
                <a:lnTo>
                  <a:pt x="4090458" y="6320333"/>
                </a:lnTo>
                <a:lnTo>
                  <a:pt x="3447569" y="6320333"/>
                </a:lnTo>
                <a:lnTo>
                  <a:pt x="3470138" y="6312073"/>
                </a:lnTo>
                <a:cubicBezTo>
                  <a:pt x="4593170" y="5837070"/>
                  <a:pt x="5381167" y="4725058"/>
                  <a:pt x="5381167" y="3429000"/>
                </a:cubicBezTo>
                <a:cubicBezTo>
                  <a:pt x="5381167" y="1700922"/>
                  <a:pt x="3980282" y="300038"/>
                  <a:pt x="2252205" y="300038"/>
                </a:cubicBezTo>
                <a:cubicBezTo>
                  <a:pt x="1388166" y="300038"/>
                  <a:pt x="605925" y="650259"/>
                  <a:pt x="39695" y="1216490"/>
                </a:cubicBezTo>
                <a:lnTo>
                  <a:pt x="0" y="1260165"/>
                </a:lnTo>
                <a:lnTo>
                  <a:pt x="0" y="847584"/>
                </a:lnTo>
                <a:lnTo>
                  <a:pt x="71042" y="783017"/>
                </a:lnTo>
                <a:cubicBezTo>
                  <a:pt x="663776" y="293850"/>
                  <a:pt x="1423674" y="0"/>
                  <a:pt x="2252205" y="0"/>
                </a:cubicBezTo>
                <a:close/>
              </a:path>
            </a:pathLst>
          </a:custGeom>
        </p:spPr>
      </p:pic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A4D0672D-43C7-420C-A186-48122D7CD5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7667"/>
            <a:ext cx="5681204" cy="6320333"/>
          </a:xfrm>
          <a:custGeom>
            <a:avLst/>
            <a:gdLst>
              <a:gd name="connsiteX0" fmla="*/ 0 w 5681204"/>
              <a:gd name="connsiteY0" fmla="*/ 5597835 h 6320333"/>
              <a:gd name="connsiteX1" fmla="*/ 39695 w 5681204"/>
              <a:gd name="connsiteY1" fmla="*/ 5641510 h 6320333"/>
              <a:gd name="connsiteX2" fmla="*/ 1034272 w 5681204"/>
              <a:gd name="connsiteY2" fmla="*/ 6312073 h 6320333"/>
              <a:gd name="connsiteX3" fmla="*/ 1056841 w 5681204"/>
              <a:gd name="connsiteY3" fmla="*/ 6320333 h 6320333"/>
              <a:gd name="connsiteX4" fmla="*/ 413612 w 5681204"/>
              <a:gd name="connsiteY4" fmla="*/ 6320333 h 6320333"/>
              <a:gd name="connsiteX5" fmla="*/ 300961 w 5681204"/>
              <a:gd name="connsiteY5" fmla="*/ 6249073 h 6320333"/>
              <a:gd name="connsiteX6" fmla="*/ 71042 w 5681204"/>
              <a:gd name="connsiteY6" fmla="*/ 6074983 h 6320333"/>
              <a:gd name="connsiteX7" fmla="*/ 0 w 5681204"/>
              <a:gd name="connsiteY7" fmla="*/ 6010415 h 6320333"/>
              <a:gd name="connsiteX8" fmla="*/ 2252205 w 5681204"/>
              <a:gd name="connsiteY8" fmla="*/ 385763 h 6320333"/>
              <a:gd name="connsiteX9" fmla="*/ 5295442 w 5681204"/>
              <a:gd name="connsiteY9" fmla="*/ 3429000 h 6320333"/>
              <a:gd name="connsiteX10" fmla="*/ 3436771 w 5681204"/>
              <a:gd name="connsiteY10" fmla="*/ 6233085 h 6320333"/>
              <a:gd name="connsiteX11" fmla="*/ 3198390 w 5681204"/>
              <a:gd name="connsiteY11" fmla="*/ 6320333 h 6320333"/>
              <a:gd name="connsiteX12" fmla="*/ 1306021 w 5681204"/>
              <a:gd name="connsiteY12" fmla="*/ 6320333 h 6320333"/>
              <a:gd name="connsiteX13" fmla="*/ 1067639 w 5681204"/>
              <a:gd name="connsiteY13" fmla="*/ 6233085 h 6320333"/>
              <a:gd name="connsiteX14" fmla="*/ 100311 w 5681204"/>
              <a:gd name="connsiteY14" fmla="*/ 5580893 h 6320333"/>
              <a:gd name="connsiteX15" fmla="*/ 0 w 5681204"/>
              <a:gd name="connsiteY15" fmla="*/ 5470524 h 6320333"/>
              <a:gd name="connsiteX16" fmla="*/ 0 w 5681204"/>
              <a:gd name="connsiteY16" fmla="*/ 1387476 h 6320333"/>
              <a:gd name="connsiteX17" fmla="*/ 100311 w 5681204"/>
              <a:gd name="connsiteY17" fmla="*/ 1277106 h 6320333"/>
              <a:gd name="connsiteX18" fmla="*/ 2252205 w 5681204"/>
              <a:gd name="connsiteY18" fmla="*/ 385763 h 6320333"/>
              <a:gd name="connsiteX19" fmla="*/ 2252205 w 5681204"/>
              <a:gd name="connsiteY19" fmla="*/ 0 h 6320333"/>
              <a:gd name="connsiteX20" fmla="*/ 5681204 w 5681204"/>
              <a:gd name="connsiteY20" fmla="*/ 3429000 h 6320333"/>
              <a:gd name="connsiteX21" fmla="*/ 4169391 w 5681204"/>
              <a:gd name="connsiteY21" fmla="*/ 6272380 h 6320333"/>
              <a:gd name="connsiteX22" fmla="*/ 4090458 w 5681204"/>
              <a:gd name="connsiteY22" fmla="*/ 6320333 h 6320333"/>
              <a:gd name="connsiteX23" fmla="*/ 3447569 w 5681204"/>
              <a:gd name="connsiteY23" fmla="*/ 6320333 h 6320333"/>
              <a:gd name="connsiteX24" fmla="*/ 3470138 w 5681204"/>
              <a:gd name="connsiteY24" fmla="*/ 6312073 h 6320333"/>
              <a:gd name="connsiteX25" fmla="*/ 5381167 w 5681204"/>
              <a:gd name="connsiteY25" fmla="*/ 3429000 h 6320333"/>
              <a:gd name="connsiteX26" fmla="*/ 2252205 w 5681204"/>
              <a:gd name="connsiteY26" fmla="*/ 300038 h 6320333"/>
              <a:gd name="connsiteX27" fmla="*/ 39695 w 5681204"/>
              <a:gd name="connsiteY27" fmla="*/ 1216490 h 6320333"/>
              <a:gd name="connsiteX28" fmla="*/ 0 w 5681204"/>
              <a:gd name="connsiteY28" fmla="*/ 1260165 h 6320333"/>
              <a:gd name="connsiteX29" fmla="*/ 0 w 5681204"/>
              <a:gd name="connsiteY29" fmla="*/ 847584 h 6320333"/>
              <a:gd name="connsiteX30" fmla="*/ 71042 w 5681204"/>
              <a:gd name="connsiteY30" fmla="*/ 783017 h 6320333"/>
              <a:gd name="connsiteX31" fmla="*/ 2252205 w 5681204"/>
              <a:gd name="connsiteY31" fmla="*/ 0 h 6320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5681204" h="6320333">
                <a:moveTo>
                  <a:pt x="0" y="5597835"/>
                </a:moveTo>
                <a:lnTo>
                  <a:pt x="39695" y="5641510"/>
                </a:lnTo>
                <a:cubicBezTo>
                  <a:pt x="322810" y="5924626"/>
                  <a:pt x="659928" y="6153739"/>
                  <a:pt x="1034272" y="6312073"/>
                </a:cubicBezTo>
                <a:lnTo>
                  <a:pt x="1056841" y="6320333"/>
                </a:lnTo>
                <a:lnTo>
                  <a:pt x="413612" y="6320333"/>
                </a:lnTo>
                <a:lnTo>
                  <a:pt x="300961" y="6249073"/>
                </a:lnTo>
                <a:cubicBezTo>
                  <a:pt x="221838" y="6194223"/>
                  <a:pt x="145134" y="6136129"/>
                  <a:pt x="71042" y="6074983"/>
                </a:cubicBezTo>
                <a:lnTo>
                  <a:pt x="0" y="6010415"/>
                </a:lnTo>
                <a:close/>
                <a:moveTo>
                  <a:pt x="2252205" y="385763"/>
                </a:moveTo>
                <a:cubicBezTo>
                  <a:pt x="3932939" y="385763"/>
                  <a:pt x="5295442" y="1748266"/>
                  <a:pt x="5295442" y="3429000"/>
                </a:cubicBezTo>
                <a:cubicBezTo>
                  <a:pt x="5295442" y="4689551"/>
                  <a:pt x="4529034" y="5771096"/>
                  <a:pt x="3436771" y="6233085"/>
                </a:cubicBezTo>
                <a:lnTo>
                  <a:pt x="3198390" y="6320333"/>
                </a:lnTo>
                <a:lnTo>
                  <a:pt x="1306021" y="6320333"/>
                </a:lnTo>
                <a:lnTo>
                  <a:pt x="1067639" y="6233085"/>
                </a:lnTo>
                <a:cubicBezTo>
                  <a:pt x="703552" y="6079088"/>
                  <a:pt x="375670" y="5856252"/>
                  <a:pt x="100311" y="5580893"/>
                </a:cubicBezTo>
                <a:lnTo>
                  <a:pt x="0" y="5470524"/>
                </a:lnTo>
                <a:lnTo>
                  <a:pt x="0" y="1387476"/>
                </a:lnTo>
                <a:lnTo>
                  <a:pt x="100311" y="1277106"/>
                </a:lnTo>
                <a:cubicBezTo>
                  <a:pt x="651028" y="726388"/>
                  <a:pt x="1411838" y="385763"/>
                  <a:pt x="2252205" y="385763"/>
                </a:cubicBezTo>
                <a:close/>
                <a:moveTo>
                  <a:pt x="2252205" y="0"/>
                </a:moveTo>
                <a:cubicBezTo>
                  <a:pt x="4145989" y="0"/>
                  <a:pt x="5681204" y="1535215"/>
                  <a:pt x="5681204" y="3429000"/>
                </a:cubicBezTo>
                <a:cubicBezTo>
                  <a:pt x="5681204" y="4612615"/>
                  <a:pt x="5081511" y="5656164"/>
                  <a:pt x="4169391" y="6272380"/>
                </a:cubicBezTo>
                <a:lnTo>
                  <a:pt x="4090458" y="6320333"/>
                </a:lnTo>
                <a:lnTo>
                  <a:pt x="3447569" y="6320333"/>
                </a:lnTo>
                <a:lnTo>
                  <a:pt x="3470138" y="6312073"/>
                </a:lnTo>
                <a:cubicBezTo>
                  <a:pt x="4593170" y="5837070"/>
                  <a:pt x="5381167" y="4725058"/>
                  <a:pt x="5381167" y="3429000"/>
                </a:cubicBezTo>
                <a:cubicBezTo>
                  <a:pt x="5381167" y="1700922"/>
                  <a:pt x="3980282" y="300038"/>
                  <a:pt x="2252205" y="300038"/>
                </a:cubicBezTo>
                <a:cubicBezTo>
                  <a:pt x="1388166" y="300038"/>
                  <a:pt x="605925" y="650259"/>
                  <a:pt x="39695" y="1216490"/>
                </a:cubicBezTo>
                <a:lnTo>
                  <a:pt x="0" y="1260165"/>
                </a:lnTo>
                <a:lnTo>
                  <a:pt x="0" y="847584"/>
                </a:lnTo>
                <a:lnTo>
                  <a:pt x="71042" y="783017"/>
                </a:lnTo>
                <a:cubicBezTo>
                  <a:pt x="663776" y="293850"/>
                  <a:pt x="1423674" y="0"/>
                  <a:pt x="2252205" y="0"/>
                </a:cubicBezTo>
                <a:close/>
              </a:path>
            </a:pathLst>
          </a:custGeom>
          <a:blipFill dpi="0" rotWithShape="1">
            <a:blip r:embed="rId7">
              <a:alphaModFix amt="30000"/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harpenSoften amount="61000"/>
                      </a14:imgEffect>
                      <a14:imgEffect>
                        <a14:brightnessContrast bright="-25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D96E3E53-A85C-4F1C-8D49-274B285842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9B18F255-8818-4B29-BE51-E6C53C9AA0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9B9FAC86-F2AD-430F-A01E-366FAC8ABB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</p:spTree>
    <p:extLst>
      <p:ext uri="{BB962C8B-B14F-4D97-AF65-F5344CB8AC3E}">
        <p14:creationId xmlns:p14="http://schemas.microsoft.com/office/powerpoint/2010/main" val="8195860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3CE31F-A41B-2F48-9D90-4C99C1FD3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Case Study: 0c09fbdf98f0a6144a42fde00fe21504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2AA5C0-5CC5-4641-A3D2-29234348D7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014" y="2093975"/>
            <a:ext cx="11251059" cy="182709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11C90C4-5E96-1F47-ABEE-B01E4685E1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034" y="1444599"/>
            <a:ext cx="10525932" cy="4952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98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35B0059-037A-2342-80E3-20D4C29404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29000"/>
            <a:ext cx="12192000" cy="166038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55CDAAF-87F2-344A-982C-1EE738BE13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4076700" cy="3302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F807010-D42E-8E45-B837-00D2AFB252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152710"/>
            <a:ext cx="12192000" cy="270529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69512A68-B2FD-E748-9351-9D6559C3540D}"/>
              </a:ext>
            </a:extLst>
          </p:cNvPr>
          <p:cNvGrpSpPr/>
          <p:nvPr/>
        </p:nvGrpSpPr>
        <p:grpSpPr>
          <a:xfrm>
            <a:off x="4076700" y="148538"/>
            <a:ext cx="8064500" cy="1752600"/>
            <a:chOff x="4076700" y="714226"/>
            <a:chExt cx="8064500" cy="175260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290666B-AD5C-2041-8D0D-8252825DCBA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076700" y="714226"/>
              <a:ext cx="8064500" cy="175260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E00060E-818F-914C-8EB4-FA6DB658BEB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090440" y="1484501"/>
              <a:ext cx="1282700" cy="317500"/>
            </a:xfrm>
            <a:prstGeom prst="rect">
              <a:avLst/>
            </a:prstGeom>
            <a:ln>
              <a:solidFill>
                <a:srgbClr val="002060"/>
              </a:solidFill>
            </a:ln>
          </p:spPr>
        </p:pic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FA6A000D-C588-D440-B413-DE64933BEA6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84240" y="2226913"/>
            <a:ext cx="3467100" cy="88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42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61E9154-0806-594C-AF67-1D5C698E67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52382"/>
            <a:ext cx="12192000" cy="55532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09F9FF2-7247-DC43-87FF-0B4277B1B8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52382"/>
            <a:ext cx="12192000" cy="49548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D56E4B5-A57A-144B-A632-EB926F3C1C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0231" y="1196289"/>
            <a:ext cx="8572500" cy="1511300"/>
          </a:xfrm>
          <a:prstGeom prst="rect">
            <a:avLst/>
          </a:prstGeom>
          <a:ln>
            <a:solidFill>
              <a:srgbClr val="002060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03CEFC9-BD4E-9941-8235-A5B7CBA804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9687" y="2891443"/>
            <a:ext cx="10325100" cy="1892300"/>
          </a:xfrm>
          <a:prstGeom prst="rect">
            <a:avLst/>
          </a:prstGeom>
          <a:ln>
            <a:solidFill>
              <a:srgbClr val="002060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4F4BA20-1D00-C54F-9F12-36BDE2AB02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11365" y="5145988"/>
            <a:ext cx="8305800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047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3163F83-670A-FF40-885E-E9731B8B26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811" y="0"/>
            <a:ext cx="11010900" cy="3987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D673BE3-56D8-2C42-9E8D-84AA654C81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435306"/>
            <a:ext cx="12192000" cy="9785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9E98050-FD5D-4949-88D4-E5591C1EA7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8511" y="5690354"/>
            <a:ext cx="8953500" cy="90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145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663DFB9-88AF-7A4F-A9F3-A8456C622CD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3570003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589B0699-F6D3-7E4B-A0BF-16FC1DDC739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 t="4390" b="36704"/>
          <a:stretch/>
        </p:blipFill>
        <p:spPr>
          <a:xfrm>
            <a:off x="6481149" y="1684742"/>
            <a:ext cx="4904790" cy="4333769"/>
          </a:xfrm>
          <a:custGeom>
            <a:avLst/>
            <a:gdLst>
              <a:gd name="connsiteX0" fmla="*/ 1412122 w 4904790"/>
              <a:gd name="connsiteY0" fmla="*/ 0 h 4333769"/>
              <a:gd name="connsiteX1" fmla="*/ 3492669 w 4904790"/>
              <a:gd name="connsiteY1" fmla="*/ 0 h 4333769"/>
              <a:gd name="connsiteX2" fmla="*/ 3811717 w 4904790"/>
              <a:gd name="connsiteY2" fmla="*/ 188036 h 4333769"/>
              <a:gd name="connsiteX3" fmla="*/ 4854237 w 4904790"/>
              <a:gd name="connsiteY3" fmla="*/ 1983326 h 4333769"/>
              <a:gd name="connsiteX4" fmla="*/ 4854237 w 4904790"/>
              <a:gd name="connsiteY4" fmla="*/ 2350443 h 4333769"/>
              <a:gd name="connsiteX5" fmla="*/ 3811717 w 4904790"/>
              <a:gd name="connsiteY5" fmla="*/ 4145734 h 4333769"/>
              <a:gd name="connsiteX6" fmla="*/ 3492669 w 4904790"/>
              <a:gd name="connsiteY6" fmla="*/ 4333769 h 4333769"/>
              <a:gd name="connsiteX7" fmla="*/ 1412122 w 4904790"/>
              <a:gd name="connsiteY7" fmla="*/ 4333769 h 4333769"/>
              <a:gd name="connsiteX8" fmla="*/ 1088581 w 4904790"/>
              <a:gd name="connsiteY8" fmla="*/ 4145734 h 4333769"/>
              <a:gd name="connsiteX9" fmla="*/ 50554 w 4904790"/>
              <a:gd name="connsiteY9" fmla="*/ 2350443 h 4333769"/>
              <a:gd name="connsiteX10" fmla="*/ 50554 w 4904790"/>
              <a:gd name="connsiteY10" fmla="*/ 1983326 h 4333769"/>
              <a:gd name="connsiteX11" fmla="*/ 1088581 w 4904790"/>
              <a:gd name="connsiteY11" fmla="*/ 188036 h 4333769"/>
              <a:gd name="connsiteX12" fmla="*/ 1412122 w 4904790"/>
              <a:gd name="connsiteY12" fmla="*/ 0 h 4333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04790" h="4333769">
                <a:moveTo>
                  <a:pt x="1412122" y="0"/>
                </a:moveTo>
                <a:cubicBezTo>
                  <a:pt x="1412122" y="0"/>
                  <a:pt x="1412122" y="0"/>
                  <a:pt x="3492669" y="0"/>
                </a:cubicBezTo>
                <a:cubicBezTo>
                  <a:pt x="3622985" y="0"/>
                  <a:pt x="3748806" y="71633"/>
                  <a:pt x="3811717" y="188036"/>
                </a:cubicBezTo>
                <a:cubicBezTo>
                  <a:pt x="3811717" y="188036"/>
                  <a:pt x="3811717" y="188036"/>
                  <a:pt x="4854237" y="1983326"/>
                </a:cubicBezTo>
                <a:cubicBezTo>
                  <a:pt x="4921642" y="2095252"/>
                  <a:pt x="4921642" y="2238517"/>
                  <a:pt x="4854237" y="2350443"/>
                </a:cubicBezTo>
                <a:cubicBezTo>
                  <a:pt x="4854237" y="2350443"/>
                  <a:pt x="4854237" y="2350443"/>
                  <a:pt x="3811717" y="4145734"/>
                </a:cubicBezTo>
                <a:cubicBezTo>
                  <a:pt x="3748806" y="4262137"/>
                  <a:pt x="3622985" y="4333769"/>
                  <a:pt x="3492669" y="4333769"/>
                </a:cubicBezTo>
                <a:cubicBezTo>
                  <a:pt x="3492669" y="4333769"/>
                  <a:pt x="3492669" y="4333769"/>
                  <a:pt x="1412122" y="4333769"/>
                </a:cubicBezTo>
                <a:cubicBezTo>
                  <a:pt x="1277313" y="4333769"/>
                  <a:pt x="1155985" y="4262137"/>
                  <a:pt x="1088581" y="4145734"/>
                </a:cubicBezTo>
                <a:cubicBezTo>
                  <a:pt x="1088581" y="4145734"/>
                  <a:pt x="1088581" y="4145734"/>
                  <a:pt x="50554" y="2350443"/>
                </a:cubicBezTo>
                <a:cubicBezTo>
                  <a:pt x="-16851" y="2238517"/>
                  <a:pt x="-16851" y="2095252"/>
                  <a:pt x="50554" y="1983326"/>
                </a:cubicBezTo>
                <a:cubicBezTo>
                  <a:pt x="50554" y="1983326"/>
                  <a:pt x="50554" y="1983326"/>
                  <a:pt x="1088581" y="188036"/>
                </a:cubicBezTo>
                <a:cubicBezTo>
                  <a:pt x="1155985" y="71633"/>
                  <a:pt x="1277313" y="0"/>
                  <a:pt x="1412122" y="0"/>
                </a:cubicBezTo>
                <a:close/>
              </a:path>
            </a:pathLst>
          </a:custGeom>
          <a:noFill/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0173A1B0-FB25-6843-ABF4-102C929C9A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5472000" cy="432000"/>
          </a:xfrm>
          <a:prstGeom prst="rect">
            <a:avLst/>
          </a:prstGeom>
        </p:spPr>
        <p:txBody>
          <a:bodyPr anchor="ctr">
            <a:normAutofit fontScale="90000"/>
          </a:bodyPr>
          <a:lstStyle/>
          <a:p>
            <a:r>
              <a:rPr lang="en-US" sz="3000" dirty="0"/>
              <a:t>About Josh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5A31BB0-9C4B-6F43-8397-2031E31A57B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31801" y="1008000"/>
            <a:ext cx="5472000" cy="360000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r>
              <a:rPr lang="en-US" dirty="0"/>
              <a:t>Security Researcher and Consultant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C87562-37F8-D047-88EC-4FFEBC8B20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999" y="1511565"/>
            <a:ext cx="5929043" cy="5088017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Google (Chronicle)</a:t>
            </a:r>
          </a:p>
          <a:p>
            <a:pPr lvl="1"/>
            <a:r>
              <a:rPr lang="en-US" dirty="0"/>
              <a:t>Reverse engineer</a:t>
            </a:r>
            <a:br>
              <a:rPr lang="en-US" dirty="0"/>
            </a:br>
            <a:endParaRPr lang="en-US" dirty="0"/>
          </a:p>
          <a:p>
            <a:r>
              <a:rPr lang="en-US" dirty="0"/>
              <a:t>M9 Cyber</a:t>
            </a:r>
          </a:p>
          <a:p>
            <a:pPr lvl="1"/>
            <a:r>
              <a:rPr lang="en-US" dirty="0"/>
              <a:t>Cyber security consulting</a:t>
            </a:r>
            <a:br>
              <a:rPr lang="en-US" dirty="0"/>
            </a:br>
            <a:endParaRPr lang="en-US" sz="1800" dirty="0"/>
          </a:p>
          <a:p>
            <a:r>
              <a:rPr lang="en-US" dirty="0"/>
              <a:t>Pluralsight</a:t>
            </a:r>
          </a:p>
          <a:p>
            <a:pPr lvl="1"/>
            <a:r>
              <a:rPr lang="en-US" sz="1800" dirty="0"/>
              <a:t>Author in malware analysis and reverse engineering</a:t>
            </a:r>
            <a:br>
              <a:rPr lang="en-US" sz="1800" dirty="0"/>
            </a:br>
            <a:endParaRPr lang="en-US" sz="1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20891C-21B4-0748-B5B5-F1A502383D85}"/>
              </a:ext>
            </a:extLst>
          </p:cNvPr>
          <p:cNvSpPr txBox="1"/>
          <p:nvPr/>
        </p:nvSpPr>
        <p:spPr>
          <a:xfrm>
            <a:off x="8314432" y="6018511"/>
            <a:ext cx="12382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@</a:t>
            </a:r>
            <a:r>
              <a:rPr lang="en-US" dirty="0" err="1"/>
              <a:t>jstrosch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0981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173A1B0-FB25-6843-ABF4-102C929C9A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5472000" cy="432000"/>
          </a:xfrm>
          <a:prstGeom prst="rect">
            <a:avLst/>
          </a:prstGeom>
        </p:spPr>
        <p:txBody>
          <a:bodyPr anchor="ctr">
            <a:normAutofit fontScale="90000"/>
          </a:bodyPr>
          <a:lstStyle/>
          <a:p>
            <a:r>
              <a:rPr lang="en-US" sz="3000" dirty="0"/>
              <a:t>About Aaron (IRONCAT)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5A31BB0-9C4B-6F43-8397-2031E31A57B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31801" y="1007999"/>
            <a:ext cx="5472000" cy="503565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r>
              <a:rPr lang="en-US" dirty="0"/>
              <a:t>Security Researcher and Educator</a:t>
            </a:r>
            <a:br>
              <a:rPr lang="en-US" dirty="0"/>
            </a:br>
            <a:r>
              <a:rPr lang="en-US" dirty="0"/>
              <a:t>and…Malware Author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C87562-37F8-D047-88EC-4FFEBC8B20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801" y="2006865"/>
            <a:ext cx="5929043" cy="5088017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Pluralsight</a:t>
            </a:r>
          </a:p>
          <a:p>
            <a:pPr lvl="1"/>
            <a:r>
              <a:rPr lang="en-US" dirty="0"/>
              <a:t>Dir Security R&amp;D </a:t>
            </a:r>
            <a:br>
              <a:rPr lang="en-US" dirty="0"/>
            </a:br>
            <a:endParaRPr lang="en-US" dirty="0"/>
          </a:p>
          <a:p>
            <a:r>
              <a:rPr lang="en-US" dirty="0"/>
              <a:t>Air National Guard</a:t>
            </a:r>
          </a:p>
          <a:p>
            <a:pPr lvl="1"/>
            <a:r>
              <a:rPr lang="en-US" dirty="0"/>
              <a:t>Cyber Operations</a:t>
            </a:r>
            <a:br>
              <a:rPr lang="en-US" dirty="0"/>
            </a:br>
            <a:endParaRPr lang="en-US" sz="1800" dirty="0"/>
          </a:p>
          <a:p>
            <a:r>
              <a:rPr lang="en-US" dirty="0"/>
              <a:t>Contract</a:t>
            </a:r>
          </a:p>
          <a:p>
            <a:pPr lvl="1"/>
            <a:r>
              <a:rPr lang="en-US" sz="1800" dirty="0"/>
              <a:t>Threat Emulation and Detection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20891C-21B4-0748-B5B5-F1A502383D85}"/>
              </a:ext>
            </a:extLst>
          </p:cNvPr>
          <p:cNvSpPr txBox="1"/>
          <p:nvPr/>
        </p:nvSpPr>
        <p:spPr>
          <a:xfrm>
            <a:off x="8144146" y="5670000"/>
            <a:ext cx="1738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@arosenmund</a:t>
            </a:r>
          </a:p>
        </p:txBody>
      </p:sp>
      <p:pic>
        <p:nvPicPr>
          <p:cNvPr id="16" name="Picture Placeholder 15" descr="A picture containing toy, doll&#10;&#10;Description automatically generated">
            <a:extLst>
              <a:ext uri="{FF2B5EF4-FFF2-40B4-BE49-F238E27FC236}">
                <a16:creationId xmlns:a16="http://schemas.microsoft.com/office/drawing/2014/main" id="{0D00E697-C8FD-6B64-79AA-A230478580A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 l="2449" t="-228" r="-2449" b="11850"/>
          <a:stretch/>
        </p:blipFill>
        <p:spPr>
          <a:xfrm>
            <a:off x="6481149" y="1188000"/>
            <a:ext cx="5064356" cy="4474758"/>
          </a:xfrm>
        </p:spPr>
      </p:pic>
    </p:spTree>
    <p:extLst>
      <p:ext uri="{BB962C8B-B14F-4D97-AF65-F5344CB8AC3E}">
        <p14:creationId xmlns:p14="http://schemas.microsoft.com/office/powerpoint/2010/main" val="2517734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173A1B0-FB25-6843-ABF4-102C929C9A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5472000" cy="432000"/>
          </a:xfrm>
          <a:prstGeom prst="rect">
            <a:avLst/>
          </a:prstGeom>
        </p:spPr>
        <p:txBody>
          <a:bodyPr anchor="ctr">
            <a:normAutofit fontScale="90000"/>
          </a:bodyPr>
          <a:lstStyle/>
          <a:p>
            <a:r>
              <a:rPr lang="en-US" sz="3000" dirty="0"/>
              <a:t>About Ryan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5A31BB0-9C4B-6F43-8397-2031E31A57B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31800" y="1008000"/>
            <a:ext cx="7057019" cy="360000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r>
              <a:rPr lang="en-US" dirty="0"/>
              <a:t>Monkey tamer at your local zoo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C87562-37F8-D047-88EC-4FFEBC8B20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999" y="1511565"/>
            <a:ext cx="5929043" cy="5088017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Principal Incident Response Consultant</a:t>
            </a:r>
          </a:p>
          <a:p>
            <a:pPr lvl="1"/>
            <a:r>
              <a:rPr lang="en-US" dirty="0"/>
              <a:t>BlackBerry (acquired Cylance)</a:t>
            </a:r>
          </a:p>
          <a:p>
            <a:pPr lvl="1"/>
            <a:endParaRPr lang="en-US" dirty="0"/>
          </a:p>
          <a:p>
            <a:r>
              <a:rPr lang="en-US" dirty="0"/>
              <a:t>SANS Author</a:t>
            </a:r>
          </a:p>
          <a:p>
            <a:pPr lvl="1"/>
            <a:r>
              <a:rPr lang="en-US" dirty="0"/>
              <a:t>FOR528: Ransomware for Incident Responders</a:t>
            </a:r>
          </a:p>
          <a:p>
            <a:pPr lvl="1"/>
            <a:endParaRPr lang="en-US" dirty="0"/>
          </a:p>
          <a:p>
            <a:r>
              <a:rPr lang="en-US" dirty="0" err="1"/>
              <a:t>CactusCon</a:t>
            </a:r>
            <a:r>
              <a:rPr lang="en-US" dirty="0"/>
              <a:t> Sponsor Liaison</a:t>
            </a:r>
          </a:p>
          <a:p>
            <a:pPr lvl="1"/>
            <a:r>
              <a:rPr lang="en-US" dirty="0"/>
              <a:t>cactuscon.com | youtube.com/</a:t>
            </a:r>
            <a:r>
              <a:rPr lang="en-US" dirty="0" err="1"/>
              <a:t>cactuscon</a:t>
            </a:r>
            <a:endParaRPr lang="en-US" dirty="0"/>
          </a:p>
          <a:p>
            <a:pPr lvl="1"/>
            <a:r>
              <a:rPr lang="en-US" dirty="0"/>
              <a:t>Former conference lead</a:t>
            </a:r>
          </a:p>
          <a:p>
            <a:pPr lvl="1"/>
            <a:endParaRPr lang="en-US" dirty="0"/>
          </a:p>
          <a:p>
            <a:r>
              <a:rPr lang="en-US" dirty="0"/>
              <a:t>Pluralsight Author</a:t>
            </a:r>
          </a:p>
          <a:p>
            <a:pPr lvl="1"/>
            <a:endParaRPr lang="en-US" dirty="0"/>
          </a:p>
          <a:p>
            <a:r>
              <a:rPr lang="en-US" dirty="0"/>
              <a:t>Mouth Runner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20891C-21B4-0748-B5B5-F1A502383D85}"/>
              </a:ext>
            </a:extLst>
          </p:cNvPr>
          <p:cNvSpPr txBox="1"/>
          <p:nvPr/>
        </p:nvSpPr>
        <p:spPr>
          <a:xfrm>
            <a:off x="8314432" y="6018511"/>
            <a:ext cx="1215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@rj_chap</a:t>
            </a:r>
          </a:p>
        </p:txBody>
      </p:sp>
      <p:pic>
        <p:nvPicPr>
          <p:cNvPr id="7" name="Picture Placeholder 6" descr="A person holding a book&#10;&#10;Description automatically generated with low confidence">
            <a:extLst>
              <a:ext uri="{FF2B5EF4-FFF2-40B4-BE49-F238E27FC236}">
                <a16:creationId xmlns:a16="http://schemas.microsoft.com/office/drawing/2014/main" id="{0F323017-9874-6718-55E3-D02158B03D30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l="7569" r="756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954623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80E5F9-E710-DD43-8300-980114E87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Malicious Office Document?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BDF168-972B-B448-91F1-CFE5442FA3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Microsoft Office document used to attack users</a:t>
            </a:r>
          </a:p>
          <a:p>
            <a:pPr lvl="1"/>
            <a:r>
              <a:rPr lang="en-US" dirty="0"/>
              <a:t>Often use macros to execute code</a:t>
            </a:r>
          </a:p>
          <a:p>
            <a:endParaRPr lang="en-US" dirty="0"/>
          </a:p>
          <a:p>
            <a:r>
              <a:rPr lang="en-US" dirty="0"/>
              <a:t>File formats vary:</a:t>
            </a:r>
          </a:p>
          <a:p>
            <a:pPr lvl="1"/>
            <a:r>
              <a:rPr lang="en-US" dirty="0"/>
              <a:t>Office 97-2003 used object linking and embedding (OLE) - .doc, .</a:t>
            </a:r>
            <a:r>
              <a:rPr lang="en-US" dirty="0" err="1"/>
              <a:t>xls</a:t>
            </a:r>
            <a:r>
              <a:rPr lang="en-US" dirty="0"/>
              <a:t>, .ppt</a:t>
            </a:r>
          </a:p>
          <a:p>
            <a:pPr lvl="1"/>
            <a:r>
              <a:rPr lang="en-US" dirty="0"/>
              <a:t>Office 2007+ uses XML-based format - .docx, .xlsx, .pptx</a:t>
            </a:r>
          </a:p>
          <a:p>
            <a:pPr lvl="1"/>
            <a:endParaRPr lang="en-US" dirty="0"/>
          </a:p>
          <a:p>
            <a:r>
              <a:rPr lang="en-US" dirty="0"/>
              <a:t>Documents that contain macros will include </a:t>
            </a:r>
            <a:r>
              <a:rPr lang="en-US" i="1" dirty="0"/>
              <a:t>m </a:t>
            </a:r>
            <a:r>
              <a:rPr lang="en-US" dirty="0"/>
              <a:t>in extension</a:t>
            </a:r>
          </a:p>
          <a:p>
            <a:pPr lvl="1"/>
            <a:r>
              <a:rPr lang="en-US" dirty="0"/>
              <a:t>Example: .</a:t>
            </a:r>
            <a:r>
              <a:rPr lang="en-US" dirty="0" err="1"/>
              <a:t>docm</a:t>
            </a:r>
            <a:r>
              <a:rPr lang="en-US" dirty="0"/>
              <a:t>, .</a:t>
            </a:r>
            <a:r>
              <a:rPr lang="en-US" dirty="0" err="1"/>
              <a:t>xlsm</a:t>
            </a:r>
            <a:r>
              <a:rPr lang="en-US" dirty="0"/>
              <a:t>, .</a:t>
            </a:r>
            <a:r>
              <a:rPr lang="en-US" dirty="0" err="1"/>
              <a:t>pptxm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Many tools available to identify and analyze malicious documents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1375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D19944-533C-E743-89D7-1C770359A6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Social Engineering</a:t>
            </a:r>
          </a:p>
        </p:txBody>
      </p:sp>
      <p:pic>
        <p:nvPicPr>
          <p:cNvPr id="1026" name="Picture 2" descr="Group 02">
            <a:extLst>
              <a:ext uri="{FF2B5EF4-FFF2-40B4-BE49-F238E27FC236}">
                <a16:creationId xmlns:a16="http://schemas.microsoft.com/office/drawing/2014/main" id="{2A99352F-36EB-8244-922C-80AF91050A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351" y="1414451"/>
            <a:ext cx="7868279" cy="4051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Group 03">
            <a:extLst>
              <a:ext uri="{FF2B5EF4-FFF2-40B4-BE49-F238E27FC236}">
                <a16:creationId xmlns:a16="http://schemas.microsoft.com/office/drawing/2014/main" id="{D35E2C6A-B78F-0D43-BEA7-074CD95E79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7166" y="2125914"/>
            <a:ext cx="6842974" cy="4252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Group 10">
            <a:extLst>
              <a:ext uri="{FF2B5EF4-FFF2-40B4-BE49-F238E27FC236}">
                <a16:creationId xmlns:a16="http://schemas.microsoft.com/office/drawing/2014/main" id="{C97470DD-2B56-A74E-B04D-A253A07869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9206" y="1580081"/>
            <a:ext cx="7973085" cy="3469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6466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872CDA-D312-5943-AA93-83592C5392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Attack Scenarios</a:t>
            </a:r>
          </a:p>
        </p:txBody>
      </p:sp>
      <p:pic>
        <p:nvPicPr>
          <p:cNvPr id="7" name="Graphic 6" descr="Document">
            <a:extLst>
              <a:ext uri="{FF2B5EF4-FFF2-40B4-BE49-F238E27FC236}">
                <a16:creationId xmlns:a16="http://schemas.microsoft.com/office/drawing/2014/main" id="{60DD178A-070A-FC40-8496-ABF3F3D2CF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66753" y="2331685"/>
            <a:ext cx="1283732" cy="1283732"/>
          </a:xfrm>
          <a:prstGeom prst="rect">
            <a:avLst/>
          </a:prstGeom>
        </p:spPr>
      </p:pic>
      <p:pic>
        <p:nvPicPr>
          <p:cNvPr id="9" name="Graphic 8" descr="Document">
            <a:extLst>
              <a:ext uri="{FF2B5EF4-FFF2-40B4-BE49-F238E27FC236}">
                <a16:creationId xmlns:a16="http://schemas.microsoft.com/office/drawing/2014/main" id="{B451E3D3-0A9C-FD4F-A0B9-2B10F6A96B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68718" y="4227973"/>
            <a:ext cx="1283732" cy="1283732"/>
          </a:xfrm>
          <a:prstGeom prst="rect">
            <a:avLst/>
          </a:prstGeom>
        </p:spPr>
      </p:pic>
      <p:pic>
        <p:nvPicPr>
          <p:cNvPr id="15" name="Graphic 14" descr="Processor">
            <a:extLst>
              <a:ext uri="{FF2B5EF4-FFF2-40B4-BE49-F238E27FC236}">
                <a16:creationId xmlns:a16="http://schemas.microsoft.com/office/drawing/2014/main" id="{41D2FD2C-EC37-454D-B6F1-B86E7B4484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467208" y="3318694"/>
            <a:ext cx="1278337" cy="1278337"/>
          </a:xfrm>
          <a:prstGeom prst="rect">
            <a:avLst/>
          </a:prstGeom>
        </p:spPr>
      </p:pic>
      <p:pic>
        <p:nvPicPr>
          <p:cNvPr id="17" name="Graphic 16" descr="Explosion">
            <a:extLst>
              <a:ext uri="{FF2B5EF4-FFF2-40B4-BE49-F238E27FC236}">
                <a16:creationId xmlns:a16="http://schemas.microsoft.com/office/drawing/2014/main" id="{B5D45419-FB55-8C42-A2A9-46C265484AA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409366" y="3252112"/>
            <a:ext cx="1278348" cy="1278348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64D81FBD-91FF-D74D-8FE6-E0CCD93373DA}"/>
              </a:ext>
            </a:extLst>
          </p:cNvPr>
          <p:cNvGrpSpPr/>
          <p:nvPr/>
        </p:nvGrpSpPr>
        <p:grpSpPr>
          <a:xfrm>
            <a:off x="1061910" y="4224393"/>
            <a:ext cx="1283732" cy="1561485"/>
            <a:chOff x="1061910" y="4224393"/>
            <a:chExt cx="1283732" cy="1561485"/>
          </a:xfrm>
        </p:grpSpPr>
        <p:pic>
          <p:nvPicPr>
            <p:cNvPr id="8" name="Graphic 7" descr="Paper">
              <a:extLst>
                <a:ext uri="{FF2B5EF4-FFF2-40B4-BE49-F238E27FC236}">
                  <a16:creationId xmlns:a16="http://schemas.microsoft.com/office/drawing/2014/main" id="{39BD466A-052F-4048-B708-7FBC3E6FD98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061910" y="4224393"/>
              <a:ext cx="1283732" cy="1283732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9E6B6C8-CD70-B742-8A7A-A4A3E455506F}"/>
                </a:ext>
              </a:extLst>
            </p:cNvPr>
            <p:cNvSpPr txBox="1"/>
            <p:nvPr/>
          </p:nvSpPr>
          <p:spPr>
            <a:xfrm>
              <a:off x="1341337" y="5416546"/>
              <a:ext cx="7248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.xlsx</a:t>
              </a:r>
            </a:p>
          </p:txBody>
        </p:sp>
      </p:grp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A07BC2B-D7F6-1946-B9ED-9B019E54C895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>
            <a:off x="2345642" y="2973551"/>
            <a:ext cx="1121111" cy="0"/>
          </a:xfrm>
          <a:prstGeom prst="straightConnector1">
            <a:avLst/>
          </a:prstGeom>
          <a:ln w="5080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87C4E608-1C0E-584A-A2E1-C9F5BE40E668}"/>
              </a:ext>
            </a:extLst>
          </p:cNvPr>
          <p:cNvSpPr txBox="1"/>
          <p:nvPr/>
        </p:nvSpPr>
        <p:spPr>
          <a:xfrm>
            <a:off x="3586681" y="1589218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Macros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50CAB548-07B7-C24C-AEDC-069AD35A5115}"/>
              </a:ext>
            </a:extLst>
          </p:cNvPr>
          <p:cNvGrpSpPr/>
          <p:nvPr/>
        </p:nvGrpSpPr>
        <p:grpSpPr>
          <a:xfrm>
            <a:off x="1061910" y="2331685"/>
            <a:ext cx="1283732" cy="1481298"/>
            <a:chOff x="1167532" y="2411672"/>
            <a:chExt cx="1283732" cy="1481298"/>
          </a:xfrm>
        </p:grpSpPr>
        <p:pic>
          <p:nvPicPr>
            <p:cNvPr id="5" name="Graphic 4" descr="Paper">
              <a:extLst>
                <a:ext uri="{FF2B5EF4-FFF2-40B4-BE49-F238E27FC236}">
                  <a16:creationId xmlns:a16="http://schemas.microsoft.com/office/drawing/2014/main" id="{4F31B50B-4D0E-4349-8436-3F8805EA04A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167532" y="2411672"/>
              <a:ext cx="1283732" cy="1283732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C3ED4D7-C5FE-0147-B34F-FA7DE9175743}"/>
                </a:ext>
              </a:extLst>
            </p:cNvPr>
            <p:cNvSpPr txBox="1"/>
            <p:nvPr/>
          </p:nvSpPr>
          <p:spPr>
            <a:xfrm>
              <a:off x="1472607" y="3523638"/>
              <a:ext cx="6735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.doc</a:t>
              </a: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7E6E7DBF-88BF-7A4B-9E4B-6DFB214D88E3}"/>
              </a:ext>
            </a:extLst>
          </p:cNvPr>
          <p:cNvSpPr txBox="1"/>
          <p:nvPr/>
        </p:nvSpPr>
        <p:spPr>
          <a:xfrm>
            <a:off x="953664" y="1514000"/>
            <a:ext cx="15023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Email</a:t>
            </a:r>
          </a:p>
          <a:p>
            <a:pPr algn="ctr"/>
            <a:r>
              <a:rPr lang="en-US" b="1" dirty="0"/>
              <a:t>Attachment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4F9D3DF-677D-E544-84F1-2A1233ED3C26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>
            <a:off x="2345642" y="4866259"/>
            <a:ext cx="1123076" cy="3580"/>
          </a:xfrm>
          <a:prstGeom prst="straightConnector1">
            <a:avLst/>
          </a:prstGeom>
          <a:ln w="5080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D88F8DCD-40E7-194C-82AA-81847F69F851}"/>
              </a:ext>
            </a:extLst>
          </p:cNvPr>
          <p:cNvSpPr txBox="1"/>
          <p:nvPr/>
        </p:nvSpPr>
        <p:spPr>
          <a:xfrm>
            <a:off x="6174663" y="1513999"/>
            <a:ext cx="13678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Additional</a:t>
            </a:r>
          </a:p>
          <a:p>
            <a:pPr algn="ctr"/>
            <a:r>
              <a:rPr lang="en-US" b="1" dirty="0"/>
              <a:t>Stages N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7C0ECA2C-E4EA-3A44-9DC0-B9232C8C0A28}"/>
              </a:ext>
            </a:extLst>
          </p:cNvPr>
          <p:cNvGrpSpPr/>
          <p:nvPr/>
        </p:nvGrpSpPr>
        <p:grpSpPr>
          <a:xfrm>
            <a:off x="6286565" y="2349626"/>
            <a:ext cx="1283732" cy="1541660"/>
            <a:chOff x="6286565" y="2341441"/>
            <a:chExt cx="1283732" cy="1541660"/>
          </a:xfrm>
        </p:grpSpPr>
        <p:pic>
          <p:nvPicPr>
            <p:cNvPr id="10" name="Graphic 9" descr="Paper">
              <a:extLst>
                <a:ext uri="{FF2B5EF4-FFF2-40B4-BE49-F238E27FC236}">
                  <a16:creationId xmlns:a16="http://schemas.microsoft.com/office/drawing/2014/main" id="{B7755DE7-C983-3E44-ACBB-FC90480641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6286565" y="2341441"/>
              <a:ext cx="1283732" cy="1283732"/>
            </a:xfrm>
            <a:prstGeom prst="rect">
              <a:avLst/>
            </a:prstGeom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C8B173E3-B678-314F-B60D-DCE8708188E6}"/>
                </a:ext>
              </a:extLst>
            </p:cNvPr>
            <p:cNvSpPr txBox="1"/>
            <p:nvPr/>
          </p:nvSpPr>
          <p:spPr>
            <a:xfrm>
              <a:off x="6531427" y="3513769"/>
              <a:ext cx="6543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.ps1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9793BC06-64C5-2E41-A952-D945E38B17BC}"/>
              </a:ext>
            </a:extLst>
          </p:cNvPr>
          <p:cNvGrpSpPr/>
          <p:nvPr/>
        </p:nvGrpSpPr>
        <p:grpSpPr>
          <a:xfrm>
            <a:off x="6313411" y="4236373"/>
            <a:ext cx="1278349" cy="1342775"/>
            <a:chOff x="6313411" y="4165350"/>
            <a:chExt cx="1278349" cy="1342775"/>
          </a:xfrm>
        </p:grpSpPr>
        <p:pic>
          <p:nvPicPr>
            <p:cNvPr id="13" name="Graphic 12" descr="Web design">
              <a:extLst>
                <a:ext uri="{FF2B5EF4-FFF2-40B4-BE49-F238E27FC236}">
                  <a16:creationId xmlns:a16="http://schemas.microsoft.com/office/drawing/2014/main" id="{9238B9A9-DE4F-9F41-A3CF-EA9BBA0C17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6313411" y="4165350"/>
              <a:ext cx="1278349" cy="1278349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5EC48C65-16D5-7A43-B2D8-8421B46C98EC}"/>
                </a:ext>
              </a:extLst>
            </p:cNvPr>
            <p:cNvSpPr txBox="1"/>
            <p:nvPr/>
          </p:nvSpPr>
          <p:spPr>
            <a:xfrm>
              <a:off x="6695835" y="5138793"/>
              <a:ext cx="4651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.</a:t>
              </a:r>
              <a:r>
                <a:rPr lang="en-US" b="1" dirty="0" err="1"/>
                <a:t>js</a:t>
              </a:r>
              <a:endParaRPr lang="en-US" b="1" dirty="0"/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92B574F8-31C9-6A4C-9382-4398C88002C5}"/>
              </a:ext>
            </a:extLst>
          </p:cNvPr>
          <p:cNvSpPr txBox="1"/>
          <p:nvPr/>
        </p:nvSpPr>
        <p:spPr>
          <a:xfrm>
            <a:off x="8467208" y="1513999"/>
            <a:ext cx="11940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Malware</a:t>
            </a:r>
          </a:p>
          <a:p>
            <a:pPr algn="ctr"/>
            <a:r>
              <a:rPr lang="en-US" b="1" dirty="0"/>
              <a:t>(EXE)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234811B-628B-8342-B34A-F7881C89C0D1}"/>
              </a:ext>
            </a:extLst>
          </p:cNvPr>
          <p:cNvSpPr txBox="1"/>
          <p:nvPr/>
        </p:nvSpPr>
        <p:spPr>
          <a:xfrm>
            <a:off x="10409366" y="1513999"/>
            <a:ext cx="12105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Post</a:t>
            </a:r>
          </a:p>
          <a:p>
            <a:pPr algn="ctr"/>
            <a:r>
              <a:rPr lang="en-US" b="1" dirty="0"/>
              <a:t>Infection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98C6DBC2-6622-574D-A7F6-2F9D0714C5B4}"/>
              </a:ext>
            </a:extLst>
          </p:cNvPr>
          <p:cNvCxnSpPr>
            <a:cxnSpLocks/>
          </p:cNvCxnSpPr>
          <p:nvPr/>
        </p:nvCxnSpPr>
        <p:spPr>
          <a:xfrm>
            <a:off x="7681864" y="3873645"/>
            <a:ext cx="785344" cy="0"/>
          </a:xfrm>
          <a:prstGeom prst="straightConnector1">
            <a:avLst/>
          </a:prstGeom>
          <a:ln w="5080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3F1E3A44-C49D-1844-8D9D-2F3A7035C928}"/>
              </a:ext>
            </a:extLst>
          </p:cNvPr>
          <p:cNvCxnSpPr>
            <a:cxnSpLocks/>
          </p:cNvCxnSpPr>
          <p:nvPr/>
        </p:nvCxnSpPr>
        <p:spPr>
          <a:xfrm>
            <a:off x="9745545" y="3891286"/>
            <a:ext cx="785344" cy="0"/>
          </a:xfrm>
          <a:prstGeom prst="straightConnector1">
            <a:avLst/>
          </a:prstGeom>
          <a:ln w="5080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9CE124B6-8D22-664C-922A-D712D1CA810A}"/>
              </a:ext>
            </a:extLst>
          </p:cNvPr>
          <p:cNvCxnSpPr>
            <a:cxnSpLocks/>
            <a:stCxn id="9" idx="3"/>
            <a:endCxn id="13" idx="1"/>
          </p:cNvCxnSpPr>
          <p:nvPr/>
        </p:nvCxnSpPr>
        <p:spPr>
          <a:xfrm>
            <a:off x="4752450" y="4869839"/>
            <a:ext cx="1560961" cy="5709"/>
          </a:xfrm>
          <a:prstGeom prst="straightConnector1">
            <a:avLst/>
          </a:prstGeom>
          <a:ln w="5080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6C7A0B5E-4981-5F4E-A960-782748C08B18}"/>
              </a:ext>
            </a:extLst>
          </p:cNvPr>
          <p:cNvCxnSpPr>
            <a:cxnSpLocks/>
            <a:stCxn id="7" idx="3"/>
            <a:endCxn id="10" idx="1"/>
          </p:cNvCxnSpPr>
          <p:nvPr/>
        </p:nvCxnSpPr>
        <p:spPr>
          <a:xfrm>
            <a:off x="4750485" y="2973551"/>
            <a:ext cx="1536080" cy="17941"/>
          </a:xfrm>
          <a:prstGeom prst="straightConnector1">
            <a:avLst/>
          </a:prstGeom>
          <a:ln w="5080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8041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500"/>
                            </p:stCondLst>
                            <p:childTnLst>
                              <p:par>
                                <p:cTn id="5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000"/>
                            </p:stCondLst>
                            <p:childTnLst>
                              <p:par>
                                <p:cTn id="5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000"/>
                            </p:stCondLst>
                            <p:childTnLst>
                              <p:par>
                                <p:cTn id="6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"/>
                            </p:stCondLst>
                            <p:childTnLst>
                              <p:par>
                                <p:cTn id="7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000"/>
                            </p:stCondLst>
                            <p:childTnLst>
                              <p:par>
                                <p:cTn id="8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/>
      <p:bldP spid="42" grpId="0"/>
      <p:bldP spid="46" grpId="0"/>
      <p:bldP spid="4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10" t="49514" r="47756" b="25333"/>
          <a:stretch/>
        </p:blipFill>
        <p:spPr>
          <a:xfrm>
            <a:off x="3981273" y="3806159"/>
            <a:ext cx="4458809" cy="298044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913" t="40000" r="30859" b="32148"/>
          <a:stretch/>
        </p:blipFill>
        <p:spPr>
          <a:xfrm>
            <a:off x="8790915" y="1268839"/>
            <a:ext cx="3194801" cy="5460201"/>
          </a:xfrm>
          <a:prstGeom prst="rect">
            <a:avLst/>
          </a:prstGeom>
        </p:spPr>
      </p:pic>
      <p:cxnSp>
        <p:nvCxnSpPr>
          <p:cNvPr id="8" name="Straight Arrow Connector 7"/>
          <p:cNvCxnSpPr>
            <a:cxnSpLocks/>
          </p:cNvCxnSpPr>
          <p:nvPr/>
        </p:nvCxnSpPr>
        <p:spPr>
          <a:xfrm>
            <a:off x="2888938" y="3806159"/>
            <a:ext cx="1066148" cy="727481"/>
          </a:xfrm>
          <a:prstGeom prst="straightConnector1">
            <a:avLst/>
          </a:prstGeom>
          <a:ln w="635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7066483" y="2304255"/>
            <a:ext cx="1672058" cy="1458768"/>
          </a:xfrm>
          <a:prstGeom prst="straightConnector1">
            <a:avLst/>
          </a:prstGeom>
          <a:ln w="635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10755594" y="1127512"/>
            <a:ext cx="714375" cy="347587"/>
          </a:xfrm>
          <a:prstGeom prst="rect">
            <a:avLst/>
          </a:prstGeom>
          <a:noFill/>
          <a:ln w="698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213127-066A-EC48-8322-E5624FF5B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Embedded Content &amp; Form Objects</a:t>
            </a:r>
          </a:p>
        </p:txBody>
      </p:sp>
      <p:pic>
        <p:nvPicPr>
          <p:cNvPr id="11" name="Picture 6" descr="Group 03">
            <a:extLst>
              <a:ext uri="{FF2B5EF4-FFF2-40B4-BE49-F238E27FC236}">
                <a16:creationId xmlns:a16="http://schemas.microsoft.com/office/drawing/2014/main" id="{1DB01096-7266-BF47-9A31-78E40A38B0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284" y="1268839"/>
            <a:ext cx="4083206" cy="2537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6439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04C1BE6-28F2-F743-94C6-C9C71E451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Obfuscation &amp; Anti-Analysis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2ECE67-BDD1-AC44-9062-D5244DD5E1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Encounter at nearly every stage</a:t>
            </a:r>
          </a:p>
          <a:p>
            <a:pPr lvl="1"/>
            <a:endParaRPr lang="en-US" dirty="0"/>
          </a:p>
          <a:p>
            <a:r>
              <a:rPr lang="en-US" dirty="0"/>
              <a:t>Interpreted code often uses string manipulation techniques</a:t>
            </a:r>
          </a:p>
          <a:p>
            <a:endParaRPr lang="en-US" dirty="0"/>
          </a:p>
          <a:p>
            <a:r>
              <a:rPr lang="en-US" dirty="0"/>
              <a:t>Can often unravel using a hybrid approach of dynamic and static techniques</a:t>
            </a:r>
          </a:p>
          <a:p>
            <a:endParaRPr lang="en-US" dirty="0"/>
          </a:p>
          <a:p>
            <a:r>
              <a:rPr lang="en-US" dirty="0"/>
              <a:t>Usually hide important information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3642A14-D745-FE4C-B024-70CC97A5FCD3}"/>
              </a:ext>
            </a:extLst>
          </p:cNvPr>
          <p:cNvGrpSpPr/>
          <p:nvPr/>
        </p:nvGrpSpPr>
        <p:grpSpPr>
          <a:xfrm>
            <a:off x="6688334" y="1911173"/>
            <a:ext cx="5396724" cy="3366057"/>
            <a:chOff x="6688334" y="1911173"/>
            <a:chExt cx="5396724" cy="3366057"/>
          </a:xfrm>
        </p:grpSpPr>
        <p:pic>
          <p:nvPicPr>
            <p:cNvPr id="7" name="Picture Placeholder 6">
              <a:extLst>
                <a:ext uri="{FF2B5EF4-FFF2-40B4-BE49-F238E27FC236}">
                  <a16:creationId xmlns:a16="http://schemas.microsoft.com/office/drawing/2014/main" id="{F0FBE655-1487-9645-A6C6-211CC03867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7876" b="16334"/>
            <a:stretch/>
          </p:blipFill>
          <p:spPr>
            <a:xfrm>
              <a:off x="6688334" y="1911173"/>
              <a:ext cx="5396724" cy="3035653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1F3E0BC-21E4-604E-AB36-17B669EA1C23}"/>
                </a:ext>
              </a:extLst>
            </p:cNvPr>
            <p:cNvSpPr txBox="1"/>
            <p:nvPr/>
          </p:nvSpPr>
          <p:spPr>
            <a:xfrm>
              <a:off x="8395879" y="5015620"/>
              <a:ext cx="198163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i="1" dirty="0">
                  <a:solidFill>
                    <a:schemeClr val="tx2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Example of obfuscated script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855548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562</TotalTime>
  <Words>937</Words>
  <Application>Microsoft Macintosh PowerPoint</Application>
  <PresentationFormat>Widescreen</PresentationFormat>
  <Paragraphs>120</Paragraphs>
  <Slides>14</Slides>
  <Notes>7</Notes>
  <HiddenSlides>4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7" baseType="lpstr">
      <vt:lpstr>Arial</vt:lpstr>
      <vt:lpstr>Calibri</vt:lpstr>
      <vt:lpstr>Consolas</vt:lpstr>
      <vt:lpstr>Gotham Book</vt:lpstr>
      <vt:lpstr>Gotham Medium</vt:lpstr>
      <vt:lpstr>Impact</vt:lpstr>
      <vt:lpstr>Open Sans</vt:lpstr>
      <vt:lpstr>Rockwell</vt:lpstr>
      <vt:lpstr>Rockwell Condensed</vt:lpstr>
      <vt:lpstr>Rockwell Extra Bold</vt:lpstr>
      <vt:lpstr>Times New Roman</vt:lpstr>
      <vt:lpstr>Wingdings</vt:lpstr>
      <vt:lpstr>Wood Type</vt:lpstr>
      <vt:lpstr>The Art of Modern Malware Analysis: Initial Infection Malware, Infrastructure, and C2 Frameworks</vt:lpstr>
      <vt:lpstr>About Josh</vt:lpstr>
      <vt:lpstr>About Aaron (IRONCAT)</vt:lpstr>
      <vt:lpstr>About Ryan</vt:lpstr>
      <vt:lpstr>What is a Malicious Office Document?</vt:lpstr>
      <vt:lpstr>Social Engineering</vt:lpstr>
      <vt:lpstr>Common Attack Scenarios</vt:lpstr>
      <vt:lpstr>Embedded Content &amp; Form Objects</vt:lpstr>
      <vt:lpstr>Code Obfuscation &amp; Anti-Analysis</vt:lpstr>
      <vt:lpstr>Case Study: 0c09fbdf98f0a6144a42fde00fe21504</vt:lpstr>
      <vt:lpstr>PowerPoint Presentation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Art of Modern Malware Analysis: Initial Infection Malware, Infrastructure, and C2 Frameworks</dc:title>
  <dc:creator>Ryan Chapman</dc:creator>
  <cp:lastModifiedBy>Josh Stroschein</cp:lastModifiedBy>
  <cp:revision>16</cp:revision>
  <dcterms:created xsi:type="dcterms:W3CDTF">2022-07-01T19:31:41Z</dcterms:created>
  <dcterms:modified xsi:type="dcterms:W3CDTF">2022-08-12T15:42:43Z</dcterms:modified>
</cp:coreProperties>
</file>